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6" r:id="rId4"/>
    <p:sldId id="262" r:id="rId5"/>
    <p:sldId id="257" r:id="rId6"/>
    <p:sldId id="267" r:id="rId7"/>
    <p:sldId id="268" r:id="rId8"/>
    <p:sldId id="275" r:id="rId9"/>
    <p:sldId id="270" r:id="rId10"/>
    <p:sldId id="273" r:id="rId11"/>
    <p:sldId id="272" r:id="rId12"/>
    <p:sldId id="274" r:id="rId13"/>
    <p:sldId id="27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3" d="100"/>
          <a:sy n="63" d="100"/>
        </p:scale>
        <p:origin x="4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tedrop.com.br/2014/07/belo-a-nova-identidade-visual-polemica-da-airbnb/" TargetMode="External"/><Relationship Id="rId2" Type="http://schemas.openxmlformats.org/officeDocument/2006/relationships/image" Target="../media/image7.jp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utedrop.com.br/2014/07/belo-a-nova-identidade-visual-polemica-da-airbnb/" TargetMode="External"/><Relationship Id="rId2" Type="http://schemas.openxmlformats.org/officeDocument/2006/relationships/image" Target="../media/image7.jp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E7F0C-CB7E-473F-AC5D-7DE36671F9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637B47D-5F8B-4F96-B66A-80EA5C8FC8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the Cost Data(monthly, from year 1997-2017), an estimate of value for two-bedroom properties</a:t>
          </a:r>
        </a:p>
        <a:p>
          <a:pPr>
            <a:lnSpc>
              <a:spcPct val="100000"/>
            </a:lnSpc>
          </a:pPr>
          <a:r>
            <a:rPr lang="en-US" dirty="0"/>
            <a:t>262 Variables, 8946 Observations</a:t>
          </a:r>
        </a:p>
      </dgm:t>
    </dgm:pt>
    <dgm:pt modelId="{7E657BB9-C15E-4B2B-BA46-AB7D26D65E31}" type="parTrans" cxnId="{B19C23B4-0470-4624-96C3-1C02D0FFCD99}">
      <dgm:prSet/>
      <dgm:spPr/>
      <dgm:t>
        <a:bodyPr/>
        <a:lstStyle/>
        <a:p>
          <a:endParaRPr lang="en-US"/>
        </a:p>
      </dgm:t>
    </dgm:pt>
    <dgm:pt modelId="{4EFAD965-9DB3-4B1A-B3BA-0EBB05665DFD}" type="sibTrans" cxnId="{B19C23B4-0470-4624-96C3-1C02D0FFCD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D87525-DE05-4EE3-B683-A413CDDFA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Provides the information about the rental properties on Airbnb</a:t>
          </a:r>
        </a:p>
        <a:p>
          <a:pPr>
            <a:lnSpc>
              <a:spcPct val="100000"/>
            </a:lnSpc>
          </a:pPr>
          <a:r>
            <a:rPr lang="en-US" dirty="0"/>
            <a:t>95 Variables, 40753 Observations</a:t>
          </a:r>
        </a:p>
      </dgm:t>
    </dgm:pt>
    <dgm:pt modelId="{B7609186-8DB3-44FC-BA12-BEB583EF7E47}" type="parTrans" cxnId="{8BD02007-A0C0-48E8-A608-3D319FCB1C5E}">
      <dgm:prSet/>
      <dgm:spPr/>
      <dgm:t>
        <a:bodyPr/>
        <a:lstStyle/>
        <a:p>
          <a:endParaRPr lang="en-US"/>
        </a:p>
      </dgm:t>
    </dgm:pt>
    <dgm:pt modelId="{A2076E24-BD01-446C-B958-90BD02750D30}" type="sibTrans" cxnId="{8BD02007-A0C0-48E8-A608-3D319FCB1C5E}">
      <dgm:prSet/>
      <dgm:spPr/>
      <dgm:t>
        <a:bodyPr/>
        <a:lstStyle/>
        <a:p>
          <a:endParaRPr lang="en-US"/>
        </a:p>
      </dgm:t>
    </dgm:pt>
    <dgm:pt modelId="{4001DB8A-1985-43AF-84D7-DF3272AA0405}" type="pres">
      <dgm:prSet presAssocID="{B72E7F0C-CB7E-473F-AC5D-7DE36671F93C}" presName="root" presStyleCnt="0">
        <dgm:presLayoutVars>
          <dgm:dir/>
          <dgm:resizeHandles val="exact"/>
        </dgm:presLayoutVars>
      </dgm:prSet>
      <dgm:spPr/>
    </dgm:pt>
    <dgm:pt modelId="{C8EC81E4-6200-4BEC-B37C-C0F13E5F6376}" type="pres">
      <dgm:prSet presAssocID="{F637B47D-5F8B-4F96-B66A-80EA5C8FC8D8}" presName="compNode" presStyleCnt="0"/>
      <dgm:spPr/>
    </dgm:pt>
    <dgm:pt modelId="{92F0EA8A-A3D1-42E4-AFD4-E52279D81477}" type="pres">
      <dgm:prSet presAssocID="{F637B47D-5F8B-4F96-B66A-80EA5C8FC8D8}" presName="bgRect" presStyleLbl="bgShp" presStyleIdx="0" presStyleCnt="2"/>
      <dgm:spPr/>
    </dgm:pt>
    <dgm:pt modelId="{C82846EC-56D0-41BC-8A84-BDF910025F84}" type="pres">
      <dgm:prSet presAssocID="{F637B47D-5F8B-4F96-B66A-80EA5C8FC8D8}" presName="iconRect" presStyleLbl="node1" presStyleIdx="0" presStyleCnt="2" custScaleX="152303" custScaleY="16067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</dgm:spPr>
      <dgm:extLst/>
    </dgm:pt>
    <dgm:pt modelId="{920940C6-053C-4C4D-B1E3-F82DA8CCA603}" type="pres">
      <dgm:prSet presAssocID="{F637B47D-5F8B-4F96-B66A-80EA5C8FC8D8}" presName="spaceRect" presStyleCnt="0"/>
      <dgm:spPr/>
    </dgm:pt>
    <dgm:pt modelId="{CE16C790-74CC-4510-86CB-D423F9F3AAA2}" type="pres">
      <dgm:prSet presAssocID="{F637B47D-5F8B-4F96-B66A-80EA5C8FC8D8}" presName="parTx" presStyleLbl="revTx" presStyleIdx="0" presStyleCnt="2">
        <dgm:presLayoutVars>
          <dgm:chMax val="0"/>
          <dgm:chPref val="0"/>
        </dgm:presLayoutVars>
      </dgm:prSet>
      <dgm:spPr/>
    </dgm:pt>
    <dgm:pt modelId="{C7CFBD0E-E686-4630-AB83-B89A67CCEA9B}" type="pres">
      <dgm:prSet presAssocID="{4EFAD965-9DB3-4B1A-B3BA-0EBB05665DFD}" presName="sibTrans" presStyleCnt="0"/>
      <dgm:spPr/>
    </dgm:pt>
    <dgm:pt modelId="{1322995E-9D87-4EC0-8746-222DFE58DC3D}" type="pres">
      <dgm:prSet presAssocID="{19D87525-DE05-4EE3-B683-A413CDDFA7EA}" presName="compNode" presStyleCnt="0"/>
      <dgm:spPr/>
    </dgm:pt>
    <dgm:pt modelId="{391BACD0-D7BB-46B1-B3E8-1195F3E718AD}" type="pres">
      <dgm:prSet presAssocID="{19D87525-DE05-4EE3-B683-A413CDDFA7EA}" presName="bgRect" presStyleLbl="bgShp" presStyleIdx="1" presStyleCnt="2"/>
      <dgm:spPr/>
    </dgm:pt>
    <dgm:pt modelId="{51341F28-440D-4367-89A2-AC9FE1AEEE62}" type="pres">
      <dgm:prSet presAssocID="{19D87525-DE05-4EE3-B683-A413CDDFA7EA}" presName="iconRect" presStyleLbl="node1" presStyleIdx="1" presStyleCnt="2" custScaleX="189022" custScaleY="15430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1000" b="-11000"/>
          </a:stretch>
        </a:blipFill>
        <a:ln>
          <a:noFill/>
        </a:ln>
      </dgm:spPr>
      <dgm:extLst/>
    </dgm:pt>
    <dgm:pt modelId="{7EA15538-81A4-4D10-BFCB-872795693853}" type="pres">
      <dgm:prSet presAssocID="{19D87525-DE05-4EE3-B683-A413CDDFA7EA}" presName="spaceRect" presStyleCnt="0"/>
      <dgm:spPr/>
    </dgm:pt>
    <dgm:pt modelId="{C61D6583-70D3-41CC-AAA8-B87F85CB2F6F}" type="pres">
      <dgm:prSet presAssocID="{19D87525-DE05-4EE3-B683-A413CDDFA7EA}" presName="parTx" presStyleLbl="revTx" presStyleIdx="1" presStyleCnt="2" custScaleY="141484">
        <dgm:presLayoutVars>
          <dgm:chMax val="0"/>
          <dgm:chPref val="0"/>
        </dgm:presLayoutVars>
      </dgm:prSet>
      <dgm:spPr/>
    </dgm:pt>
  </dgm:ptLst>
  <dgm:cxnLst>
    <dgm:cxn modelId="{93CE3800-4ACB-428D-AD6E-23CAB07E98AD}" type="presOf" srcId="{19D87525-DE05-4EE3-B683-A413CDDFA7EA}" destId="{C61D6583-70D3-41CC-AAA8-B87F85CB2F6F}" srcOrd="0" destOrd="0" presId="urn:microsoft.com/office/officeart/2018/2/layout/IconVerticalSolidList"/>
    <dgm:cxn modelId="{8BD02007-A0C0-48E8-A608-3D319FCB1C5E}" srcId="{B72E7F0C-CB7E-473F-AC5D-7DE36671F93C}" destId="{19D87525-DE05-4EE3-B683-A413CDDFA7EA}" srcOrd="1" destOrd="0" parTransId="{B7609186-8DB3-44FC-BA12-BEB583EF7E47}" sibTransId="{A2076E24-BD01-446C-B958-90BD02750D30}"/>
    <dgm:cxn modelId="{29C1AF76-13E7-4323-BC1E-E8796BC6B40E}" type="presOf" srcId="{F637B47D-5F8B-4F96-B66A-80EA5C8FC8D8}" destId="{CE16C790-74CC-4510-86CB-D423F9F3AAA2}" srcOrd="0" destOrd="0" presId="urn:microsoft.com/office/officeart/2018/2/layout/IconVerticalSolidList"/>
    <dgm:cxn modelId="{B19C23B4-0470-4624-96C3-1C02D0FFCD99}" srcId="{B72E7F0C-CB7E-473F-AC5D-7DE36671F93C}" destId="{F637B47D-5F8B-4F96-B66A-80EA5C8FC8D8}" srcOrd="0" destOrd="0" parTransId="{7E657BB9-C15E-4B2B-BA46-AB7D26D65E31}" sibTransId="{4EFAD965-9DB3-4B1A-B3BA-0EBB05665DFD}"/>
    <dgm:cxn modelId="{EAE7A7BA-9886-44A7-9CF7-B00CA1F1C600}" type="presOf" srcId="{B72E7F0C-CB7E-473F-AC5D-7DE36671F93C}" destId="{4001DB8A-1985-43AF-84D7-DF3272AA0405}" srcOrd="0" destOrd="0" presId="urn:microsoft.com/office/officeart/2018/2/layout/IconVerticalSolidList"/>
    <dgm:cxn modelId="{AC3F6711-F6A6-432E-B6D5-22DE865B9650}" type="presParOf" srcId="{4001DB8A-1985-43AF-84D7-DF3272AA0405}" destId="{C8EC81E4-6200-4BEC-B37C-C0F13E5F6376}" srcOrd="0" destOrd="0" presId="urn:microsoft.com/office/officeart/2018/2/layout/IconVerticalSolidList"/>
    <dgm:cxn modelId="{37CC99BF-55D5-4365-A5FC-42D577A11939}" type="presParOf" srcId="{C8EC81E4-6200-4BEC-B37C-C0F13E5F6376}" destId="{92F0EA8A-A3D1-42E4-AFD4-E52279D81477}" srcOrd="0" destOrd="0" presId="urn:microsoft.com/office/officeart/2018/2/layout/IconVerticalSolidList"/>
    <dgm:cxn modelId="{F9FE3A48-77C6-4F97-8212-F9A559CA4013}" type="presParOf" srcId="{C8EC81E4-6200-4BEC-B37C-C0F13E5F6376}" destId="{C82846EC-56D0-41BC-8A84-BDF910025F84}" srcOrd="1" destOrd="0" presId="urn:microsoft.com/office/officeart/2018/2/layout/IconVerticalSolidList"/>
    <dgm:cxn modelId="{8D0DF57B-117A-4E8D-8A33-2EF437336C85}" type="presParOf" srcId="{C8EC81E4-6200-4BEC-B37C-C0F13E5F6376}" destId="{920940C6-053C-4C4D-B1E3-F82DA8CCA603}" srcOrd="2" destOrd="0" presId="urn:microsoft.com/office/officeart/2018/2/layout/IconVerticalSolidList"/>
    <dgm:cxn modelId="{916B3697-E29B-4662-BFE7-86BBD26A6D6C}" type="presParOf" srcId="{C8EC81E4-6200-4BEC-B37C-C0F13E5F6376}" destId="{CE16C790-74CC-4510-86CB-D423F9F3AAA2}" srcOrd="3" destOrd="0" presId="urn:microsoft.com/office/officeart/2018/2/layout/IconVerticalSolidList"/>
    <dgm:cxn modelId="{E0842F8B-ADDD-4FA3-BB46-89635B1DC6FF}" type="presParOf" srcId="{4001DB8A-1985-43AF-84D7-DF3272AA0405}" destId="{C7CFBD0E-E686-4630-AB83-B89A67CCEA9B}" srcOrd="1" destOrd="0" presId="urn:microsoft.com/office/officeart/2018/2/layout/IconVerticalSolidList"/>
    <dgm:cxn modelId="{38C03452-1C54-406A-A7D6-18297E3FB48F}" type="presParOf" srcId="{4001DB8A-1985-43AF-84D7-DF3272AA0405}" destId="{1322995E-9D87-4EC0-8746-222DFE58DC3D}" srcOrd="2" destOrd="0" presId="urn:microsoft.com/office/officeart/2018/2/layout/IconVerticalSolidList"/>
    <dgm:cxn modelId="{D4919227-D34D-47F2-84DB-FA0B50289DC1}" type="presParOf" srcId="{1322995E-9D87-4EC0-8746-222DFE58DC3D}" destId="{391BACD0-D7BB-46B1-B3E8-1195F3E718AD}" srcOrd="0" destOrd="0" presId="urn:microsoft.com/office/officeart/2018/2/layout/IconVerticalSolidList"/>
    <dgm:cxn modelId="{E46E6224-06E6-4CCC-8982-EEE4D817E8D0}" type="presParOf" srcId="{1322995E-9D87-4EC0-8746-222DFE58DC3D}" destId="{51341F28-440D-4367-89A2-AC9FE1AEEE62}" srcOrd="1" destOrd="0" presId="urn:microsoft.com/office/officeart/2018/2/layout/IconVerticalSolidList"/>
    <dgm:cxn modelId="{6590391F-8EEA-4DF6-B6EE-AF92F8986C8C}" type="presParOf" srcId="{1322995E-9D87-4EC0-8746-222DFE58DC3D}" destId="{7EA15538-81A4-4D10-BFCB-872795693853}" srcOrd="2" destOrd="0" presId="urn:microsoft.com/office/officeart/2018/2/layout/IconVerticalSolidList"/>
    <dgm:cxn modelId="{DBFD8BF3-CE2F-46C9-9D73-4EFB3F07B54F}" type="presParOf" srcId="{1322995E-9D87-4EC0-8746-222DFE58DC3D}" destId="{C61D6583-70D3-41CC-AAA8-B87F85CB2F6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0B59CB-BFD0-4B19-BB64-E0EDFE61266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80A2EE-FD46-4585-ADDA-566D51315A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Missing Values</a:t>
          </a:r>
          <a:endParaRPr lang="en-US" b="1" dirty="0"/>
        </a:p>
      </dgm:t>
    </dgm:pt>
    <dgm:pt modelId="{567B3583-CF74-410F-8C7B-BEA5E4A0590B}" type="parTrans" cxnId="{700F9DC4-1FE2-42CC-9D13-9CE5C943CB6B}">
      <dgm:prSet/>
      <dgm:spPr/>
      <dgm:t>
        <a:bodyPr/>
        <a:lstStyle/>
        <a:p>
          <a:endParaRPr lang="en-US"/>
        </a:p>
      </dgm:t>
    </dgm:pt>
    <dgm:pt modelId="{BCE0905F-FD63-4C13-9E2D-73C1F05AE4AF}" type="sibTrans" cxnId="{700F9DC4-1FE2-42CC-9D13-9CE5C943CB6B}">
      <dgm:prSet/>
      <dgm:spPr/>
      <dgm:t>
        <a:bodyPr/>
        <a:lstStyle/>
        <a:p>
          <a:endParaRPr lang="en-US"/>
        </a:p>
      </dgm:t>
    </dgm:pt>
    <dgm:pt modelId="{220490E0-79FE-4369-A648-A745FB484E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10000"/>
                </a:schemeClr>
              </a:solidFill>
            </a:rPr>
            <a:t>Identify columns with missing values(square_feet, review_scores etc)</a:t>
          </a:r>
          <a:endParaRPr lang="en-US" sz="1400" dirty="0">
            <a:solidFill>
              <a:schemeClr val="tx2">
                <a:lumMod val="10000"/>
              </a:schemeClr>
            </a:solidFill>
          </a:endParaRPr>
        </a:p>
      </dgm:t>
    </dgm:pt>
    <dgm:pt modelId="{F6436412-636B-4920-954F-F90140BCEFD1}" type="parTrans" cxnId="{A9EEFC7E-DD4B-4F4F-83F9-8191058FBB14}">
      <dgm:prSet/>
      <dgm:spPr/>
      <dgm:t>
        <a:bodyPr/>
        <a:lstStyle/>
        <a:p>
          <a:endParaRPr lang="en-US"/>
        </a:p>
      </dgm:t>
    </dgm:pt>
    <dgm:pt modelId="{B26F3A43-8A4B-4E32-9690-972503B0FFB3}" type="sibTrans" cxnId="{A9EEFC7E-DD4B-4F4F-83F9-8191058FBB14}">
      <dgm:prSet/>
      <dgm:spPr/>
      <dgm:t>
        <a:bodyPr/>
        <a:lstStyle/>
        <a:p>
          <a:endParaRPr lang="en-US"/>
        </a:p>
      </dgm:t>
    </dgm:pt>
    <dgm:pt modelId="{B89C073B-5E56-4B43-8913-95E43D3A50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/>
            <a:t>Rename and Drop</a:t>
          </a:r>
        </a:p>
        <a:p>
          <a:pPr>
            <a:lnSpc>
              <a:spcPct val="100000"/>
            </a:lnSpc>
          </a:pPr>
          <a:r>
            <a:rPr lang="en-US" sz="1800" b="1"/>
            <a:t> Columns</a:t>
          </a:r>
        </a:p>
        <a:p>
          <a:pPr>
            <a:lnSpc>
              <a:spcPct val="100000"/>
            </a:lnSpc>
          </a:pPr>
          <a:endParaRPr lang="en-US" sz="1400" dirty="0"/>
        </a:p>
      </dgm:t>
    </dgm:pt>
    <dgm:pt modelId="{C3279CF8-B91E-41C5-8D00-941AF7EFA5F4}" type="parTrans" cxnId="{F8705D73-DD1B-44E7-B13E-7D35823B160F}">
      <dgm:prSet/>
      <dgm:spPr/>
      <dgm:t>
        <a:bodyPr/>
        <a:lstStyle/>
        <a:p>
          <a:endParaRPr lang="en-US"/>
        </a:p>
      </dgm:t>
    </dgm:pt>
    <dgm:pt modelId="{4F6E7439-F7BE-4E63-97F5-E3138F8FA89B}" type="sibTrans" cxnId="{F8705D73-DD1B-44E7-B13E-7D35823B160F}">
      <dgm:prSet/>
      <dgm:spPr/>
      <dgm:t>
        <a:bodyPr/>
        <a:lstStyle/>
        <a:p>
          <a:endParaRPr lang="en-US"/>
        </a:p>
      </dgm:t>
    </dgm:pt>
    <dgm:pt modelId="{563F7680-1D7B-4A76-B4D2-F8B94B4461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10000"/>
                </a:schemeClr>
              </a:solidFill>
            </a:rPr>
            <a:t>Give appropriate names to columns, drop irrelevant columns(State, City)</a:t>
          </a:r>
          <a:endParaRPr lang="en-US" sz="1400" dirty="0">
            <a:solidFill>
              <a:schemeClr val="tx2">
                <a:lumMod val="10000"/>
              </a:schemeClr>
            </a:solidFill>
          </a:endParaRPr>
        </a:p>
      </dgm:t>
    </dgm:pt>
    <dgm:pt modelId="{94D245DF-88A2-4B15-8F62-62A7517115C8}" type="parTrans" cxnId="{CCF9CEEC-5CBC-4BC9-9639-E39D3D5E5107}">
      <dgm:prSet/>
      <dgm:spPr/>
      <dgm:t>
        <a:bodyPr/>
        <a:lstStyle/>
        <a:p>
          <a:endParaRPr lang="en-US"/>
        </a:p>
      </dgm:t>
    </dgm:pt>
    <dgm:pt modelId="{F827230A-F30F-4F95-AD26-904549789202}" type="sibTrans" cxnId="{CCF9CEEC-5CBC-4BC9-9639-E39D3D5E5107}">
      <dgm:prSet/>
      <dgm:spPr/>
      <dgm:t>
        <a:bodyPr/>
        <a:lstStyle/>
        <a:p>
          <a:endParaRPr lang="en-US"/>
        </a:p>
      </dgm:t>
    </dgm:pt>
    <dgm:pt modelId="{4D710766-C6BC-4EAF-86E4-05783ACFE12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b="1"/>
            <a:t>Format</a:t>
          </a:r>
          <a:endParaRPr lang="en-US" sz="1900" b="1" dirty="0"/>
        </a:p>
      </dgm:t>
    </dgm:pt>
    <dgm:pt modelId="{88A7C014-761A-45AD-9FAD-29EF1D0228C8}" type="parTrans" cxnId="{B84E6D14-2936-4C2D-818A-22F4C06C5A5D}">
      <dgm:prSet/>
      <dgm:spPr/>
      <dgm:t>
        <a:bodyPr/>
        <a:lstStyle/>
        <a:p>
          <a:endParaRPr lang="en-US"/>
        </a:p>
      </dgm:t>
    </dgm:pt>
    <dgm:pt modelId="{93BB9992-7644-4C65-8472-BEE0DF019572}" type="sibTrans" cxnId="{B84E6D14-2936-4C2D-818A-22F4C06C5A5D}">
      <dgm:prSet/>
      <dgm:spPr/>
      <dgm:t>
        <a:bodyPr/>
        <a:lstStyle/>
        <a:p>
          <a:endParaRPr lang="en-US"/>
        </a:p>
      </dgm:t>
    </dgm:pt>
    <dgm:pt modelId="{2AB8865F-0E94-4D13-9EFB-DEC67A3494B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10000"/>
                </a:schemeClr>
              </a:solidFill>
            </a:rPr>
            <a:t>Remove $ and – sings, convert data to appropriate types</a:t>
          </a:r>
          <a:endParaRPr lang="en-US" sz="1400" dirty="0">
            <a:solidFill>
              <a:schemeClr val="tx2">
                <a:lumMod val="10000"/>
              </a:schemeClr>
            </a:solidFill>
          </a:endParaRPr>
        </a:p>
      </dgm:t>
    </dgm:pt>
    <dgm:pt modelId="{EA335E17-A8DF-49C4-980F-6DDE4D85F8F6}" type="parTrans" cxnId="{3FE80BC8-4F71-4C36-8D84-DC6ED7950F91}">
      <dgm:prSet/>
      <dgm:spPr/>
      <dgm:t>
        <a:bodyPr/>
        <a:lstStyle/>
        <a:p>
          <a:endParaRPr lang="en-US"/>
        </a:p>
      </dgm:t>
    </dgm:pt>
    <dgm:pt modelId="{32304CD3-061F-42D1-AAD0-CE7DFC1F9C53}" type="sibTrans" cxnId="{3FE80BC8-4F71-4C36-8D84-DC6ED7950F91}">
      <dgm:prSet/>
      <dgm:spPr/>
      <dgm:t>
        <a:bodyPr/>
        <a:lstStyle/>
        <a:p>
          <a:endParaRPr lang="en-US"/>
        </a:p>
      </dgm:t>
    </dgm:pt>
    <dgm:pt modelId="{CBE79FAA-28E9-48F9-BFF3-9EF3381BD8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/>
            <a:t>Filter</a:t>
          </a:r>
          <a:endParaRPr lang="en-US" sz="2000" b="1" dirty="0"/>
        </a:p>
      </dgm:t>
    </dgm:pt>
    <dgm:pt modelId="{D3234909-5585-41F7-A94C-C2D0D3C83B5F}" type="parTrans" cxnId="{B8C72B62-72AB-4272-BE5E-E9E81B699775}">
      <dgm:prSet/>
      <dgm:spPr/>
      <dgm:t>
        <a:bodyPr/>
        <a:lstStyle/>
        <a:p>
          <a:endParaRPr lang="en-US"/>
        </a:p>
      </dgm:t>
    </dgm:pt>
    <dgm:pt modelId="{43BE3B4C-AC00-4122-9F13-D693EB79AA6F}" type="sibTrans" cxnId="{B8C72B62-72AB-4272-BE5E-E9E81B699775}">
      <dgm:prSet/>
      <dgm:spPr/>
      <dgm:t>
        <a:bodyPr/>
        <a:lstStyle/>
        <a:p>
          <a:endParaRPr lang="en-US"/>
        </a:p>
      </dgm:t>
    </dgm:pt>
    <dgm:pt modelId="{ED9D2754-AA16-4302-A610-DC3D40BB82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10000"/>
                </a:schemeClr>
              </a:solidFill>
            </a:rPr>
            <a:t>Filter data to 2 Bedroom properties</a:t>
          </a:r>
          <a:endParaRPr lang="en-US" sz="1400" dirty="0">
            <a:solidFill>
              <a:schemeClr val="tx2">
                <a:lumMod val="10000"/>
              </a:schemeClr>
            </a:solidFill>
          </a:endParaRPr>
        </a:p>
      </dgm:t>
    </dgm:pt>
    <dgm:pt modelId="{EB58D9F6-321A-4243-90B9-2435EBD50421}" type="parTrans" cxnId="{4ED5E137-A031-490F-8552-BCF91EED3BDD}">
      <dgm:prSet/>
      <dgm:spPr/>
      <dgm:t>
        <a:bodyPr/>
        <a:lstStyle/>
        <a:p>
          <a:endParaRPr lang="en-US"/>
        </a:p>
      </dgm:t>
    </dgm:pt>
    <dgm:pt modelId="{C07A9CA9-1D1D-4407-8F2C-24BAA5D6D75D}" type="sibTrans" cxnId="{4ED5E137-A031-490F-8552-BCF91EED3BDD}">
      <dgm:prSet/>
      <dgm:spPr/>
      <dgm:t>
        <a:bodyPr/>
        <a:lstStyle/>
        <a:p>
          <a:endParaRPr lang="en-US"/>
        </a:p>
      </dgm:t>
    </dgm:pt>
    <dgm:pt modelId="{093EC2ED-E826-48B7-AF93-88FED390F81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900" b="1"/>
            <a:t>Remove Outliers</a:t>
          </a:r>
          <a:endParaRPr lang="en-US" sz="1900" b="1" dirty="0"/>
        </a:p>
      </dgm:t>
    </dgm:pt>
    <dgm:pt modelId="{8599EE5E-9C61-478E-90E2-3E2CBE76035B}" type="parTrans" cxnId="{0E915F84-FAB7-489C-ADFD-780BAE7F1000}">
      <dgm:prSet/>
      <dgm:spPr/>
      <dgm:t>
        <a:bodyPr/>
        <a:lstStyle/>
        <a:p>
          <a:endParaRPr lang="en-US"/>
        </a:p>
      </dgm:t>
    </dgm:pt>
    <dgm:pt modelId="{A2D2F559-DB24-4C0F-9CF8-9DD23AB9A045}" type="sibTrans" cxnId="{0E915F84-FAB7-489C-ADFD-780BAE7F1000}">
      <dgm:prSet/>
      <dgm:spPr/>
      <dgm:t>
        <a:bodyPr/>
        <a:lstStyle/>
        <a:p>
          <a:endParaRPr lang="en-US"/>
        </a:p>
      </dgm:t>
    </dgm:pt>
    <dgm:pt modelId="{E49DF0E8-DB41-4E60-B535-0946DD0FF8E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solidFill>
                <a:schemeClr val="tx2">
                  <a:lumMod val="10000"/>
                </a:schemeClr>
              </a:solidFill>
            </a:rPr>
            <a:t>Remove properties that have rental price &gt; $2000</a:t>
          </a:r>
          <a:endParaRPr lang="en-US" sz="1400" dirty="0">
            <a:solidFill>
              <a:schemeClr val="tx2">
                <a:lumMod val="10000"/>
              </a:schemeClr>
            </a:solidFill>
          </a:endParaRPr>
        </a:p>
      </dgm:t>
    </dgm:pt>
    <dgm:pt modelId="{6B300BBF-6EB0-421D-9B4F-55DDE86BE754}" type="parTrans" cxnId="{EEE44403-B860-4F29-830A-A02BDD819A7E}">
      <dgm:prSet/>
      <dgm:spPr/>
      <dgm:t>
        <a:bodyPr/>
        <a:lstStyle/>
        <a:p>
          <a:endParaRPr lang="en-US"/>
        </a:p>
      </dgm:t>
    </dgm:pt>
    <dgm:pt modelId="{65660A10-3ABF-468D-AF96-3367C1722B2C}" type="sibTrans" cxnId="{EEE44403-B860-4F29-830A-A02BDD819A7E}">
      <dgm:prSet/>
      <dgm:spPr/>
      <dgm:t>
        <a:bodyPr/>
        <a:lstStyle/>
        <a:p>
          <a:endParaRPr lang="en-US"/>
        </a:p>
      </dgm:t>
    </dgm:pt>
    <dgm:pt modelId="{8FF5D741-BC9E-4581-9A7B-1C7CED930DA4}" type="pres">
      <dgm:prSet presAssocID="{E20B59CB-BFD0-4B19-BB64-E0EDFE61266A}" presName="root" presStyleCnt="0">
        <dgm:presLayoutVars>
          <dgm:dir/>
          <dgm:resizeHandles val="exact"/>
        </dgm:presLayoutVars>
      </dgm:prSet>
      <dgm:spPr/>
    </dgm:pt>
    <dgm:pt modelId="{9ABAABEA-F84C-460C-88FE-CDF1C50DB988}" type="pres">
      <dgm:prSet presAssocID="{0F80A2EE-FD46-4585-ADDA-566D51315AA4}" presName="compNode" presStyleCnt="0"/>
      <dgm:spPr/>
    </dgm:pt>
    <dgm:pt modelId="{9F75217D-EB9B-4EB5-A589-0D5DB74FFC53}" type="pres">
      <dgm:prSet presAssocID="{0F80A2EE-FD46-4585-ADDA-566D51315AA4}" presName="bgRect" presStyleLbl="bgShp" presStyleIdx="0" presStyleCnt="5" custLinFactNeighborX="764" custLinFactNeighborY="-978"/>
      <dgm:spPr/>
    </dgm:pt>
    <dgm:pt modelId="{4F0CAFBA-A88F-42E4-90A5-EFD4C88F5966}" type="pres">
      <dgm:prSet presAssocID="{0F80A2EE-FD46-4585-ADDA-566D51315A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5ABCE8D-5FA4-4CE2-B2FE-231110873478}" type="pres">
      <dgm:prSet presAssocID="{0F80A2EE-FD46-4585-ADDA-566D51315AA4}" presName="spaceRect" presStyleCnt="0"/>
      <dgm:spPr/>
    </dgm:pt>
    <dgm:pt modelId="{EE8DB1B7-A481-4308-A3D0-FB6AB14CAC1F}" type="pres">
      <dgm:prSet presAssocID="{0F80A2EE-FD46-4585-ADDA-566D51315AA4}" presName="parTx" presStyleLbl="revTx" presStyleIdx="0" presStyleCnt="10">
        <dgm:presLayoutVars>
          <dgm:chMax val="0"/>
          <dgm:chPref val="0"/>
        </dgm:presLayoutVars>
      </dgm:prSet>
      <dgm:spPr/>
    </dgm:pt>
    <dgm:pt modelId="{B3B2A1B3-7472-49C3-A2A5-A67F03BBED18}" type="pres">
      <dgm:prSet presAssocID="{0F80A2EE-FD46-4585-ADDA-566D51315AA4}" presName="desTx" presStyleLbl="revTx" presStyleIdx="1" presStyleCnt="10">
        <dgm:presLayoutVars/>
      </dgm:prSet>
      <dgm:spPr/>
    </dgm:pt>
    <dgm:pt modelId="{89504FFA-1697-413A-8C6D-39842EEC91B1}" type="pres">
      <dgm:prSet presAssocID="{BCE0905F-FD63-4C13-9E2D-73C1F05AE4AF}" presName="sibTrans" presStyleCnt="0"/>
      <dgm:spPr/>
    </dgm:pt>
    <dgm:pt modelId="{14B22F3C-917C-4E48-B99F-D3B8ECC4DAAF}" type="pres">
      <dgm:prSet presAssocID="{B89C073B-5E56-4B43-8913-95E43D3A5074}" presName="compNode" presStyleCnt="0"/>
      <dgm:spPr/>
    </dgm:pt>
    <dgm:pt modelId="{B564608F-B8B7-4841-A824-726D3BF80A73}" type="pres">
      <dgm:prSet presAssocID="{B89C073B-5E56-4B43-8913-95E43D3A5074}" presName="bgRect" presStyleLbl="bgShp" presStyleIdx="1" presStyleCnt="5" custLinFactNeighborY="11063"/>
      <dgm:spPr/>
    </dgm:pt>
    <dgm:pt modelId="{7F131FEA-854B-4B00-ACE6-073E93C68272}" type="pres">
      <dgm:prSet presAssocID="{B89C073B-5E56-4B43-8913-95E43D3A507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E55CE2E7-FA69-498E-8D46-8550D1788C21}" type="pres">
      <dgm:prSet presAssocID="{B89C073B-5E56-4B43-8913-95E43D3A5074}" presName="spaceRect" presStyleCnt="0"/>
      <dgm:spPr/>
    </dgm:pt>
    <dgm:pt modelId="{17A33484-6930-4445-A62D-50EB66804036}" type="pres">
      <dgm:prSet presAssocID="{B89C073B-5E56-4B43-8913-95E43D3A5074}" presName="parTx" presStyleLbl="revTx" presStyleIdx="2" presStyleCnt="10" custLinFactNeighborX="658" custLinFactNeighborY="19301">
        <dgm:presLayoutVars>
          <dgm:chMax val="0"/>
          <dgm:chPref val="0"/>
        </dgm:presLayoutVars>
      </dgm:prSet>
      <dgm:spPr/>
    </dgm:pt>
    <dgm:pt modelId="{EE9EC170-1909-426D-AABE-DDF11B5FEE50}" type="pres">
      <dgm:prSet presAssocID="{B89C073B-5E56-4B43-8913-95E43D3A5074}" presName="desTx" presStyleLbl="revTx" presStyleIdx="3" presStyleCnt="10">
        <dgm:presLayoutVars/>
      </dgm:prSet>
      <dgm:spPr/>
    </dgm:pt>
    <dgm:pt modelId="{0554F26D-C1D4-49F2-9A1D-2C38EA55F9C1}" type="pres">
      <dgm:prSet presAssocID="{4F6E7439-F7BE-4E63-97F5-E3138F8FA89B}" presName="sibTrans" presStyleCnt="0"/>
      <dgm:spPr/>
    </dgm:pt>
    <dgm:pt modelId="{7590AE2D-DF40-4FDA-B4F6-16FD99863396}" type="pres">
      <dgm:prSet presAssocID="{4D710766-C6BC-4EAF-86E4-05783ACFE12F}" presName="compNode" presStyleCnt="0"/>
      <dgm:spPr/>
    </dgm:pt>
    <dgm:pt modelId="{BCFDBC82-85BB-4415-8A91-2C86F509FE84}" type="pres">
      <dgm:prSet presAssocID="{4D710766-C6BC-4EAF-86E4-05783ACFE12F}" presName="bgRect" presStyleLbl="bgShp" presStyleIdx="2" presStyleCnt="5"/>
      <dgm:spPr/>
    </dgm:pt>
    <dgm:pt modelId="{957F9925-E305-4616-BD75-2E11411F59C5}" type="pres">
      <dgm:prSet presAssocID="{4D710766-C6BC-4EAF-86E4-05783ACFE12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 brush"/>
        </a:ext>
      </dgm:extLst>
    </dgm:pt>
    <dgm:pt modelId="{29599778-5CDA-4B8D-A776-173D3FDA60A2}" type="pres">
      <dgm:prSet presAssocID="{4D710766-C6BC-4EAF-86E4-05783ACFE12F}" presName="spaceRect" presStyleCnt="0"/>
      <dgm:spPr/>
    </dgm:pt>
    <dgm:pt modelId="{42401069-602D-4743-B538-2CFE0AFFAEC9}" type="pres">
      <dgm:prSet presAssocID="{4D710766-C6BC-4EAF-86E4-05783ACFE12F}" presName="parTx" presStyleLbl="revTx" presStyleIdx="4" presStyleCnt="10" custLinFactNeighborX="170">
        <dgm:presLayoutVars>
          <dgm:chMax val="0"/>
          <dgm:chPref val="0"/>
        </dgm:presLayoutVars>
      </dgm:prSet>
      <dgm:spPr/>
    </dgm:pt>
    <dgm:pt modelId="{35705F02-4574-47F2-9826-415BDD2AACBB}" type="pres">
      <dgm:prSet presAssocID="{4D710766-C6BC-4EAF-86E4-05783ACFE12F}" presName="desTx" presStyleLbl="revTx" presStyleIdx="5" presStyleCnt="10">
        <dgm:presLayoutVars/>
      </dgm:prSet>
      <dgm:spPr/>
    </dgm:pt>
    <dgm:pt modelId="{B097FDFE-B858-41F9-B2F3-58F676A76EE4}" type="pres">
      <dgm:prSet presAssocID="{93BB9992-7644-4C65-8472-BEE0DF019572}" presName="sibTrans" presStyleCnt="0"/>
      <dgm:spPr/>
    </dgm:pt>
    <dgm:pt modelId="{F08F0198-972B-47F1-8125-EBAAA643206D}" type="pres">
      <dgm:prSet presAssocID="{CBE79FAA-28E9-48F9-BFF3-9EF3381BD87F}" presName="compNode" presStyleCnt="0"/>
      <dgm:spPr/>
    </dgm:pt>
    <dgm:pt modelId="{261BAFD9-98E1-4A1E-9382-09067C825E2A}" type="pres">
      <dgm:prSet presAssocID="{CBE79FAA-28E9-48F9-BFF3-9EF3381BD87F}" presName="bgRect" presStyleLbl="bgShp" presStyleIdx="3" presStyleCnt="5" custLinFactNeighborX="-1907" custLinFactNeighborY="-9111"/>
      <dgm:spPr/>
    </dgm:pt>
    <dgm:pt modelId="{216A2129-E55D-4FA7-8A4A-D5255729919F}" type="pres">
      <dgm:prSet presAssocID="{CBE79FAA-28E9-48F9-BFF3-9EF3381BD8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8DECE60-740A-4CCB-9B40-9597BB23D225}" type="pres">
      <dgm:prSet presAssocID="{CBE79FAA-28E9-48F9-BFF3-9EF3381BD87F}" presName="spaceRect" presStyleCnt="0"/>
      <dgm:spPr/>
    </dgm:pt>
    <dgm:pt modelId="{86C89AFC-91E1-4BAB-B5CC-EC8D08C1A7AA}" type="pres">
      <dgm:prSet presAssocID="{CBE79FAA-28E9-48F9-BFF3-9EF3381BD87F}" presName="parTx" presStyleLbl="revTx" presStyleIdx="6" presStyleCnt="10">
        <dgm:presLayoutVars>
          <dgm:chMax val="0"/>
          <dgm:chPref val="0"/>
        </dgm:presLayoutVars>
      </dgm:prSet>
      <dgm:spPr/>
    </dgm:pt>
    <dgm:pt modelId="{229BFF3B-5FE5-414F-8CB7-E383EBF0E32C}" type="pres">
      <dgm:prSet presAssocID="{CBE79FAA-28E9-48F9-BFF3-9EF3381BD87F}" presName="desTx" presStyleLbl="revTx" presStyleIdx="7" presStyleCnt="10">
        <dgm:presLayoutVars/>
      </dgm:prSet>
      <dgm:spPr/>
    </dgm:pt>
    <dgm:pt modelId="{1A2F05EC-DACC-497F-9B9D-D7C477550184}" type="pres">
      <dgm:prSet presAssocID="{43BE3B4C-AC00-4122-9F13-D693EB79AA6F}" presName="sibTrans" presStyleCnt="0"/>
      <dgm:spPr/>
    </dgm:pt>
    <dgm:pt modelId="{8994D74A-132F-4E48-96A0-D2171B87E82C}" type="pres">
      <dgm:prSet presAssocID="{093EC2ED-E826-48B7-AF93-88FED390F811}" presName="compNode" presStyleCnt="0"/>
      <dgm:spPr/>
    </dgm:pt>
    <dgm:pt modelId="{F7DEF7F2-AC7E-412D-972E-D2E4786CE39D}" type="pres">
      <dgm:prSet presAssocID="{093EC2ED-E826-48B7-AF93-88FED390F811}" presName="bgRect" presStyleLbl="bgShp" presStyleIdx="4" presStyleCnt="5"/>
      <dgm:spPr/>
    </dgm:pt>
    <dgm:pt modelId="{543FB3C3-6010-4340-8A2E-C57E5CA780E1}" type="pres">
      <dgm:prSet presAssocID="{093EC2ED-E826-48B7-AF93-88FED390F81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E43B434-C56E-4C31-88C2-01150AFD22E0}" type="pres">
      <dgm:prSet presAssocID="{093EC2ED-E826-48B7-AF93-88FED390F811}" presName="spaceRect" presStyleCnt="0"/>
      <dgm:spPr/>
    </dgm:pt>
    <dgm:pt modelId="{BFBED455-9C10-45E1-8B07-ADFC8FE3FA1B}" type="pres">
      <dgm:prSet presAssocID="{093EC2ED-E826-48B7-AF93-88FED390F811}" presName="parTx" presStyleLbl="revTx" presStyleIdx="8" presStyleCnt="10">
        <dgm:presLayoutVars>
          <dgm:chMax val="0"/>
          <dgm:chPref val="0"/>
        </dgm:presLayoutVars>
      </dgm:prSet>
      <dgm:spPr/>
    </dgm:pt>
    <dgm:pt modelId="{DC38E62C-714C-419A-904D-D4AC3FEE6869}" type="pres">
      <dgm:prSet presAssocID="{093EC2ED-E826-48B7-AF93-88FED390F811}" presName="desTx" presStyleLbl="revTx" presStyleIdx="9" presStyleCnt="10">
        <dgm:presLayoutVars/>
      </dgm:prSet>
      <dgm:spPr/>
    </dgm:pt>
  </dgm:ptLst>
  <dgm:cxnLst>
    <dgm:cxn modelId="{EEE44403-B860-4F29-830A-A02BDD819A7E}" srcId="{093EC2ED-E826-48B7-AF93-88FED390F811}" destId="{E49DF0E8-DB41-4E60-B535-0946DD0FF8EE}" srcOrd="0" destOrd="0" parTransId="{6B300BBF-6EB0-421D-9B4F-55DDE86BE754}" sibTransId="{65660A10-3ABF-468D-AF96-3367C1722B2C}"/>
    <dgm:cxn modelId="{B84E6D14-2936-4C2D-818A-22F4C06C5A5D}" srcId="{E20B59CB-BFD0-4B19-BB64-E0EDFE61266A}" destId="{4D710766-C6BC-4EAF-86E4-05783ACFE12F}" srcOrd="2" destOrd="0" parTransId="{88A7C014-761A-45AD-9FAD-29EF1D0228C8}" sibTransId="{93BB9992-7644-4C65-8472-BEE0DF019572}"/>
    <dgm:cxn modelId="{EC9D6F2F-D61B-4A45-AE84-020943133263}" type="presOf" srcId="{B89C073B-5E56-4B43-8913-95E43D3A5074}" destId="{17A33484-6930-4445-A62D-50EB66804036}" srcOrd="0" destOrd="0" presId="urn:microsoft.com/office/officeart/2018/2/layout/IconVerticalSolidList"/>
    <dgm:cxn modelId="{D649CB2F-E6D2-4051-AF58-F45D91451874}" type="presOf" srcId="{ED9D2754-AA16-4302-A610-DC3D40BB824B}" destId="{229BFF3B-5FE5-414F-8CB7-E383EBF0E32C}" srcOrd="0" destOrd="0" presId="urn:microsoft.com/office/officeart/2018/2/layout/IconVerticalSolidList"/>
    <dgm:cxn modelId="{4ED5E137-A031-490F-8552-BCF91EED3BDD}" srcId="{CBE79FAA-28E9-48F9-BFF3-9EF3381BD87F}" destId="{ED9D2754-AA16-4302-A610-DC3D40BB824B}" srcOrd="0" destOrd="0" parTransId="{EB58D9F6-321A-4243-90B9-2435EBD50421}" sibTransId="{C07A9CA9-1D1D-4407-8F2C-24BAA5D6D75D}"/>
    <dgm:cxn modelId="{B8C72B62-72AB-4272-BE5E-E9E81B699775}" srcId="{E20B59CB-BFD0-4B19-BB64-E0EDFE61266A}" destId="{CBE79FAA-28E9-48F9-BFF3-9EF3381BD87F}" srcOrd="3" destOrd="0" parTransId="{D3234909-5585-41F7-A94C-C2D0D3C83B5F}" sibTransId="{43BE3B4C-AC00-4122-9F13-D693EB79AA6F}"/>
    <dgm:cxn modelId="{DF7B8867-EC81-46A1-AC81-76539C8FD05A}" type="presOf" srcId="{220490E0-79FE-4369-A648-A745FB484E21}" destId="{B3B2A1B3-7472-49C3-A2A5-A67F03BBED18}" srcOrd="0" destOrd="0" presId="urn:microsoft.com/office/officeart/2018/2/layout/IconVerticalSolidList"/>
    <dgm:cxn modelId="{549B3C50-3622-4640-AF22-A08531F1F159}" type="presOf" srcId="{093EC2ED-E826-48B7-AF93-88FED390F811}" destId="{BFBED455-9C10-45E1-8B07-ADFC8FE3FA1B}" srcOrd="0" destOrd="0" presId="urn:microsoft.com/office/officeart/2018/2/layout/IconVerticalSolidList"/>
    <dgm:cxn modelId="{F8705D73-DD1B-44E7-B13E-7D35823B160F}" srcId="{E20B59CB-BFD0-4B19-BB64-E0EDFE61266A}" destId="{B89C073B-5E56-4B43-8913-95E43D3A5074}" srcOrd="1" destOrd="0" parTransId="{C3279CF8-B91E-41C5-8D00-941AF7EFA5F4}" sibTransId="{4F6E7439-F7BE-4E63-97F5-E3138F8FA89B}"/>
    <dgm:cxn modelId="{BCC8B176-B785-4F7F-BF8F-9A266BF4B8E3}" type="presOf" srcId="{CBE79FAA-28E9-48F9-BFF3-9EF3381BD87F}" destId="{86C89AFC-91E1-4BAB-B5CC-EC8D08C1A7AA}" srcOrd="0" destOrd="0" presId="urn:microsoft.com/office/officeart/2018/2/layout/IconVerticalSolidList"/>
    <dgm:cxn modelId="{4A893677-8454-4D0D-ABC6-12C66FF7466B}" type="presOf" srcId="{E20B59CB-BFD0-4B19-BB64-E0EDFE61266A}" destId="{8FF5D741-BC9E-4581-9A7B-1C7CED930DA4}" srcOrd="0" destOrd="0" presId="urn:microsoft.com/office/officeart/2018/2/layout/IconVerticalSolidList"/>
    <dgm:cxn modelId="{A9EEFC7E-DD4B-4F4F-83F9-8191058FBB14}" srcId="{0F80A2EE-FD46-4585-ADDA-566D51315AA4}" destId="{220490E0-79FE-4369-A648-A745FB484E21}" srcOrd="0" destOrd="0" parTransId="{F6436412-636B-4920-954F-F90140BCEFD1}" sibTransId="{B26F3A43-8A4B-4E32-9690-972503B0FFB3}"/>
    <dgm:cxn modelId="{0E915F84-FAB7-489C-ADFD-780BAE7F1000}" srcId="{E20B59CB-BFD0-4B19-BB64-E0EDFE61266A}" destId="{093EC2ED-E826-48B7-AF93-88FED390F811}" srcOrd="4" destOrd="0" parTransId="{8599EE5E-9C61-478E-90E2-3E2CBE76035B}" sibTransId="{A2D2F559-DB24-4C0F-9CF8-9DD23AB9A045}"/>
    <dgm:cxn modelId="{A404B2B0-00E6-4EF2-A1AE-615A2C109FE2}" type="presOf" srcId="{2AB8865F-0E94-4D13-9EFB-DEC67A3494B7}" destId="{35705F02-4574-47F2-9826-415BDD2AACBB}" srcOrd="0" destOrd="0" presId="urn:microsoft.com/office/officeart/2018/2/layout/IconVerticalSolidList"/>
    <dgm:cxn modelId="{11338BB4-3FEB-4B90-BEF8-B8B09CBFA654}" type="presOf" srcId="{0F80A2EE-FD46-4585-ADDA-566D51315AA4}" destId="{EE8DB1B7-A481-4308-A3D0-FB6AB14CAC1F}" srcOrd="0" destOrd="0" presId="urn:microsoft.com/office/officeart/2018/2/layout/IconVerticalSolidList"/>
    <dgm:cxn modelId="{390576B5-0140-4709-AB57-762BDA958C45}" type="presOf" srcId="{4D710766-C6BC-4EAF-86E4-05783ACFE12F}" destId="{42401069-602D-4743-B538-2CFE0AFFAEC9}" srcOrd="0" destOrd="0" presId="urn:microsoft.com/office/officeart/2018/2/layout/IconVerticalSolidList"/>
    <dgm:cxn modelId="{700F9DC4-1FE2-42CC-9D13-9CE5C943CB6B}" srcId="{E20B59CB-BFD0-4B19-BB64-E0EDFE61266A}" destId="{0F80A2EE-FD46-4585-ADDA-566D51315AA4}" srcOrd="0" destOrd="0" parTransId="{567B3583-CF74-410F-8C7B-BEA5E4A0590B}" sibTransId="{BCE0905F-FD63-4C13-9E2D-73C1F05AE4AF}"/>
    <dgm:cxn modelId="{3FE80BC8-4F71-4C36-8D84-DC6ED7950F91}" srcId="{4D710766-C6BC-4EAF-86E4-05783ACFE12F}" destId="{2AB8865F-0E94-4D13-9EFB-DEC67A3494B7}" srcOrd="0" destOrd="0" parTransId="{EA335E17-A8DF-49C4-980F-6DDE4D85F8F6}" sibTransId="{32304CD3-061F-42D1-AAD0-CE7DFC1F9C53}"/>
    <dgm:cxn modelId="{CCF9CEEC-5CBC-4BC9-9639-E39D3D5E5107}" srcId="{B89C073B-5E56-4B43-8913-95E43D3A5074}" destId="{563F7680-1D7B-4A76-B4D2-F8B94B446167}" srcOrd="0" destOrd="0" parTransId="{94D245DF-88A2-4B15-8F62-62A7517115C8}" sibTransId="{F827230A-F30F-4F95-AD26-904549789202}"/>
    <dgm:cxn modelId="{A26C32EE-A41C-4C6A-A255-4287084B2BCB}" type="presOf" srcId="{563F7680-1D7B-4A76-B4D2-F8B94B446167}" destId="{EE9EC170-1909-426D-AABE-DDF11B5FEE50}" srcOrd="0" destOrd="0" presId="urn:microsoft.com/office/officeart/2018/2/layout/IconVerticalSolidList"/>
    <dgm:cxn modelId="{8FDF61FA-F15A-4B5F-B818-E8046E686F3C}" type="presOf" srcId="{E49DF0E8-DB41-4E60-B535-0946DD0FF8EE}" destId="{DC38E62C-714C-419A-904D-D4AC3FEE6869}" srcOrd="0" destOrd="0" presId="urn:microsoft.com/office/officeart/2018/2/layout/IconVerticalSolidList"/>
    <dgm:cxn modelId="{64285E76-0C48-41FE-89B9-74A5F280561E}" type="presParOf" srcId="{8FF5D741-BC9E-4581-9A7B-1C7CED930DA4}" destId="{9ABAABEA-F84C-460C-88FE-CDF1C50DB988}" srcOrd="0" destOrd="0" presId="urn:microsoft.com/office/officeart/2018/2/layout/IconVerticalSolidList"/>
    <dgm:cxn modelId="{45BDDA8F-E99E-4EBD-A778-9A517929B2D1}" type="presParOf" srcId="{9ABAABEA-F84C-460C-88FE-CDF1C50DB988}" destId="{9F75217D-EB9B-4EB5-A589-0D5DB74FFC53}" srcOrd="0" destOrd="0" presId="urn:microsoft.com/office/officeart/2018/2/layout/IconVerticalSolidList"/>
    <dgm:cxn modelId="{07F907C2-8083-4F11-87A5-5B69E7ABCBEC}" type="presParOf" srcId="{9ABAABEA-F84C-460C-88FE-CDF1C50DB988}" destId="{4F0CAFBA-A88F-42E4-90A5-EFD4C88F5966}" srcOrd="1" destOrd="0" presId="urn:microsoft.com/office/officeart/2018/2/layout/IconVerticalSolidList"/>
    <dgm:cxn modelId="{230316F8-A27F-4770-8514-40A5E852A4E2}" type="presParOf" srcId="{9ABAABEA-F84C-460C-88FE-CDF1C50DB988}" destId="{85ABCE8D-5FA4-4CE2-B2FE-231110873478}" srcOrd="2" destOrd="0" presId="urn:microsoft.com/office/officeart/2018/2/layout/IconVerticalSolidList"/>
    <dgm:cxn modelId="{227F05D7-9FDB-40F7-8E6B-82334BFD03CB}" type="presParOf" srcId="{9ABAABEA-F84C-460C-88FE-CDF1C50DB988}" destId="{EE8DB1B7-A481-4308-A3D0-FB6AB14CAC1F}" srcOrd="3" destOrd="0" presId="urn:microsoft.com/office/officeart/2018/2/layout/IconVerticalSolidList"/>
    <dgm:cxn modelId="{06E41D2D-C975-4A21-A8C9-96665C76E4F0}" type="presParOf" srcId="{9ABAABEA-F84C-460C-88FE-CDF1C50DB988}" destId="{B3B2A1B3-7472-49C3-A2A5-A67F03BBED18}" srcOrd="4" destOrd="0" presId="urn:microsoft.com/office/officeart/2018/2/layout/IconVerticalSolidList"/>
    <dgm:cxn modelId="{52A83291-49D3-45AA-BAE2-D36EC78170E7}" type="presParOf" srcId="{8FF5D741-BC9E-4581-9A7B-1C7CED930DA4}" destId="{89504FFA-1697-413A-8C6D-39842EEC91B1}" srcOrd="1" destOrd="0" presId="urn:microsoft.com/office/officeart/2018/2/layout/IconVerticalSolidList"/>
    <dgm:cxn modelId="{B3E196FA-D39E-46CE-BD05-36B6274E6B2B}" type="presParOf" srcId="{8FF5D741-BC9E-4581-9A7B-1C7CED930DA4}" destId="{14B22F3C-917C-4E48-B99F-D3B8ECC4DAAF}" srcOrd="2" destOrd="0" presId="urn:microsoft.com/office/officeart/2018/2/layout/IconVerticalSolidList"/>
    <dgm:cxn modelId="{8AD0164D-66A0-4EEA-A075-948674EF013A}" type="presParOf" srcId="{14B22F3C-917C-4E48-B99F-D3B8ECC4DAAF}" destId="{B564608F-B8B7-4841-A824-726D3BF80A73}" srcOrd="0" destOrd="0" presId="urn:microsoft.com/office/officeart/2018/2/layout/IconVerticalSolidList"/>
    <dgm:cxn modelId="{3B89F718-0002-41A7-B4A5-2151208FD44A}" type="presParOf" srcId="{14B22F3C-917C-4E48-B99F-D3B8ECC4DAAF}" destId="{7F131FEA-854B-4B00-ACE6-073E93C68272}" srcOrd="1" destOrd="0" presId="urn:microsoft.com/office/officeart/2018/2/layout/IconVerticalSolidList"/>
    <dgm:cxn modelId="{2B03255D-A909-4AB1-8EC1-F3824DB9985F}" type="presParOf" srcId="{14B22F3C-917C-4E48-B99F-D3B8ECC4DAAF}" destId="{E55CE2E7-FA69-498E-8D46-8550D1788C21}" srcOrd="2" destOrd="0" presId="urn:microsoft.com/office/officeart/2018/2/layout/IconVerticalSolidList"/>
    <dgm:cxn modelId="{D62C9E0D-6F57-4741-987C-6DDED31E4867}" type="presParOf" srcId="{14B22F3C-917C-4E48-B99F-D3B8ECC4DAAF}" destId="{17A33484-6930-4445-A62D-50EB66804036}" srcOrd="3" destOrd="0" presId="urn:microsoft.com/office/officeart/2018/2/layout/IconVerticalSolidList"/>
    <dgm:cxn modelId="{364E9C17-DCB9-41D1-A4FA-720E2612361A}" type="presParOf" srcId="{14B22F3C-917C-4E48-B99F-D3B8ECC4DAAF}" destId="{EE9EC170-1909-426D-AABE-DDF11B5FEE50}" srcOrd="4" destOrd="0" presId="urn:microsoft.com/office/officeart/2018/2/layout/IconVerticalSolidList"/>
    <dgm:cxn modelId="{E1CFF8E3-3E16-4062-8BA6-5EEFB388E88D}" type="presParOf" srcId="{8FF5D741-BC9E-4581-9A7B-1C7CED930DA4}" destId="{0554F26D-C1D4-49F2-9A1D-2C38EA55F9C1}" srcOrd="3" destOrd="0" presId="urn:microsoft.com/office/officeart/2018/2/layout/IconVerticalSolidList"/>
    <dgm:cxn modelId="{53D7F0F5-CE5B-41C4-9137-566D5B0E6CCD}" type="presParOf" srcId="{8FF5D741-BC9E-4581-9A7B-1C7CED930DA4}" destId="{7590AE2D-DF40-4FDA-B4F6-16FD99863396}" srcOrd="4" destOrd="0" presId="urn:microsoft.com/office/officeart/2018/2/layout/IconVerticalSolidList"/>
    <dgm:cxn modelId="{CADE993D-7990-496B-B9D1-746F2B77BC7F}" type="presParOf" srcId="{7590AE2D-DF40-4FDA-B4F6-16FD99863396}" destId="{BCFDBC82-85BB-4415-8A91-2C86F509FE84}" srcOrd="0" destOrd="0" presId="urn:microsoft.com/office/officeart/2018/2/layout/IconVerticalSolidList"/>
    <dgm:cxn modelId="{C8CCA891-9913-408B-A67E-AA0D0D6DA44B}" type="presParOf" srcId="{7590AE2D-DF40-4FDA-B4F6-16FD99863396}" destId="{957F9925-E305-4616-BD75-2E11411F59C5}" srcOrd="1" destOrd="0" presId="urn:microsoft.com/office/officeart/2018/2/layout/IconVerticalSolidList"/>
    <dgm:cxn modelId="{1B70AC7E-8AFD-46C8-B122-29D1972B8694}" type="presParOf" srcId="{7590AE2D-DF40-4FDA-B4F6-16FD99863396}" destId="{29599778-5CDA-4B8D-A776-173D3FDA60A2}" srcOrd="2" destOrd="0" presId="urn:microsoft.com/office/officeart/2018/2/layout/IconVerticalSolidList"/>
    <dgm:cxn modelId="{688342EB-6717-4BC1-A776-C4638ED314F4}" type="presParOf" srcId="{7590AE2D-DF40-4FDA-B4F6-16FD99863396}" destId="{42401069-602D-4743-B538-2CFE0AFFAEC9}" srcOrd="3" destOrd="0" presId="urn:microsoft.com/office/officeart/2018/2/layout/IconVerticalSolidList"/>
    <dgm:cxn modelId="{4101610C-6EF6-4A37-A8ED-78DB64382349}" type="presParOf" srcId="{7590AE2D-DF40-4FDA-B4F6-16FD99863396}" destId="{35705F02-4574-47F2-9826-415BDD2AACBB}" srcOrd="4" destOrd="0" presId="urn:microsoft.com/office/officeart/2018/2/layout/IconVerticalSolidList"/>
    <dgm:cxn modelId="{754AA4A6-D93E-464A-8560-FD5E9AD879D5}" type="presParOf" srcId="{8FF5D741-BC9E-4581-9A7B-1C7CED930DA4}" destId="{B097FDFE-B858-41F9-B2F3-58F676A76EE4}" srcOrd="5" destOrd="0" presId="urn:microsoft.com/office/officeart/2018/2/layout/IconVerticalSolidList"/>
    <dgm:cxn modelId="{2895F064-CD67-46F2-90C3-EA30E21DC94D}" type="presParOf" srcId="{8FF5D741-BC9E-4581-9A7B-1C7CED930DA4}" destId="{F08F0198-972B-47F1-8125-EBAAA643206D}" srcOrd="6" destOrd="0" presId="urn:microsoft.com/office/officeart/2018/2/layout/IconVerticalSolidList"/>
    <dgm:cxn modelId="{BFBBEC92-5EE3-48E7-B82B-1D708BEBC9EB}" type="presParOf" srcId="{F08F0198-972B-47F1-8125-EBAAA643206D}" destId="{261BAFD9-98E1-4A1E-9382-09067C825E2A}" srcOrd="0" destOrd="0" presId="urn:microsoft.com/office/officeart/2018/2/layout/IconVerticalSolidList"/>
    <dgm:cxn modelId="{86902808-9C1C-43DF-9DFB-8BA3F9B61914}" type="presParOf" srcId="{F08F0198-972B-47F1-8125-EBAAA643206D}" destId="{216A2129-E55D-4FA7-8A4A-D5255729919F}" srcOrd="1" destOrd="0" presId="urn:microsoft.com/office/officeart/2018/2/layout/IconVerticalSolidList"/>
    <dgm:cxn modelId="{A8CC211E-ACD3-4044-935C-52616C409218}" type="presParOf" srcId="{F08F0198-972B-47F1-8125-EBAAA643206D}" destId="{A8DECE60-740A-4CCB-9B40-9597BB23D225}" srcOrd="2" destOrd="0" presId="urn:microsoft.com/office/officeart/2018/2/layout/IconVerticalSolidList"/>
    <dgm:cxn modelId="{B2A78C75-D308-486D-9F8D-FB16CCAAC373}" type="presParOf" srcId="{F08F0198-972B-47F1-8125-EBAAA643206D}" destId="{86C89AFC-91E1-4BAB-B5CC-EC8D08C1A7AA}" srcOrd="3" destOrd="0" presId="urn:microsoft.com/office/officeart/2018/2/layout/IconVerticalSolidList"/>
    <dgm:cxn modelId="{10C40766-3412-42CD-8D9F-52A50F11B115}" type="presParOf" srcId="{F08F0198-972B-47F1-8125-EBAAA643206D}" destId="{229BFF3B-5FE5-414F-8CB7-E383EBF0E32C}" srcOrd="4" destOrd="0" presId="urn:microsoft.com/office/officeart/2018/2/layout/IconVerticalSolidList"/>
    <dgm:cxn modelId="{9221E3C5-3F63-4EFE-A6C8-33172027AA38}" type="presParOf" srcId="{8FF5D741-BC9E-4581-9A7B-1C7CED930DA4}" destId="{1A2F05EC-DACC-497F-9B9D-D7C477550184}" srcOrd="7" destOrd="0" presId="urn:microsoft.com/office/officeart/2018/2/layout/IconVerticalSolidList"/>
    <dgm:cxn modelId="{BC7856FD-6834-481D-84B8-DE0BAAD75491}" type="presParOf" srcId="{8FF5D741-BC9E-4581-9A7B-1C7CED930DA4}" destId="{8994D74A-132F-4E48-96A0-D2171B87E82C}" srcOrd="8" destOrd="0" presId="urn:microsoft.com/office/officeart/2018/2/layout/IconVerticalSolidList"/>
    <dgm:cxn modelId="{97892473-4308-4932-B515-483362E3BDD5}" type="presParOf" srcId="{8994D74A-132F-4E48-96A0-D2171B87E82C}" destId="{F7DEF7F2-AC7E-412D-972E-D2E4786CE39D}" srcOrd="0" destOrd="0" presId="urn:microsoft.com/office/officeart/2018/2/layout/IconVerticalSolidList"/>
    <dgm:cxn modelId="{F5C1D51B-2AC5-46DB-996E-9A1DF3125CF5}" type="presParOf" srcId="{8994D74A-132F-4E48-96A0-D2171B87E82C}" destId="{543FB3C3-6010-4340-8A2E-C57E5CA780E1}" srcOrd="1" destOrd="0" presId="urn:microsoft.com/office/officeart/2018/2/layout/IconVerticalSolidList"/>
    <dgm:cxn modelId="{695A8622-AD37-4210-93EE-FCE0D03E69DA}" type="presParOf" srcId="{8994D74A-132F-4E48-96A0-D2171B87E82C}" destId="{0E43B434-C56E-4C31-88C2-01150AFD22E0}" srcOrd="2" destOrd="0" presId="urn:microsoft.com/office/officeart/2018/2/layout/IconVerticalSolidList"/>
    <dgm:cxn modelId="{82C91FC2-2F46-4DED-A3F1-A7F52FDCF8AC}" type="presParOf" srcId="{8994D74A-132F-4E48-96A0-D2171B87E82C}" destId="{BFBED455-9C10-45E1-8B07-ADFC8FE3FA1B}" srcOrd="3" destOrd="0" presId="urn:microsoft.com/office/officeart/2018/2/layout/IconVerticalSolidList"/>
    <dgm:cxn modelId="{DE2C9F28-B191-4C22-BF90-C710D08C3DB9}" type="presParOf" srcId="{8994D74A-132F-4E48-96A0-D2171B87E82C}" destId="{DC38E62C-714C-419A-904D-D4AC3FEE686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A64F3C-5409-4C6C-AF4B-FBBB53AFBDD0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12AEA1E-4AD4-4D0D-B47F-4E69E8ECFDDB}">
      <dgm:prSet/>
      <dgm:spPr/>
      <dgm:t>
        <a:bodyPr/>
        <a:lstStyle/>
        <a:p>
          <a:r>
            <a:rPr lang="en-US"/>
            <a:t>Important Variables </a:t>
          </a:r>
        </a:p>
      </dgm:t>
    </dgm:pt>
    <dgm:pt modelId="{8F083171-5AFF-425E-AC72-F817AB2D73F1}" type="parTrans" cxnId="{7BD17C9E-0EC6-4806-902D-9435E8F8FCE7}">
      <dgm:prSet/>
      <dgm:spPr/>
      <dgm:t>
        <a:bodyPr/>
        <a:lstStyle/>
        <a:p>
          <a:endParaRPr lang="en-US"/>
        </a:p>
      </dgm:t>
    </dgm:pt>
    <dgm:pt modelId="{AB9665EE-A1C9-400A-92E4-ABDA5C58ED15}" type="sibTrans" cxnId="{7BD17C9E-0EC6-4806-902D-9435E8F8FCE7}">
      <dgm:prSet/>
      <dgm:spPr/>
      <dgm:t>
        <a:bodyPr/>
        <a:lstStyle/>
        <a:p>
          <a:endParaRPr lang="en-US"/>
        </a:p>
      </dgm:t>
    </dgm:pt>
    <dgm:pt modelId="{98CA6347-F44A-4577-8BAD-B16BECE590A6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Zip code</a:t>
          </a:r>
        </a:p>
      </dgm:t>
    </dgm:pt>
    <dgm:pt modelId="{CB5C5D90-2E25-4D7B-880E-A8FDDE85D6E7}" type="parTrans" cxnId="{372C7F5D-CB80-4C2B-8115-F05420CF78AE}">
      <dgm:prSet/>
      <dgm:spPr/>
      <dgm:t>
        <a:bodyPr/>
        <a:lstStyle/>
        <a:p>
          <a:endParaRPr lang="en-US"/>
        </a:p>
      </dgm:t>
    </dgm:pt>
    <dgm:pt modelId="{B4A04AF9-A49D-4DEE-A939-82C80435321B}" type="sibTrans" cxnId="{372C7F5D-CB80-4C2B-8115-F05420CF78AE}">
      <dgm:prSet/>
      <dgm:spPr/>
      <dgm:t>
        <a:bodyPr/>
        <a:lstStyle/>
        <a:p>
          <a:endParaRPr lang="en-US"/>
        </a:p>
      </dgm:t>
    </dgm:pt>
    <dgm:pt modelId="{1F475131-62E2-4D9E-8F3F-69F3ACD250C9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Price Per Night</a:t>
          </a:r>
        </a:p>
      </dgm:t>
    </dgm:pt>
    <dgm:pt modelId="{ECAD9903-C0E3-4223-87F0-4816A492AE5F}" type="parTrans" cxnId="{1DC3B468-6892-4758-AC47-720659B9C4E8}">
      <dgm:prSet/>
      <dgm:spPr/>
      <dgm:t>
        <a:bodyPr/>
        <a:lstStyle/>
        <a:p>
          <a:endParaRPr lang="en-US"/>
        </a:p>
      </dgm:t>
    </dgm:pt>
    <dgm:pt modelId="{0CC60B33-657F-4E08-B069-F671368BD87E}" type="sibTrans" cxnId="{1DC3B468-6892-4758-AC47-720659B9C4E8}">
      <dgm:prSet/>
      <dgm:spPr/>
      <dgm:t>
        <a:bodyPr/>
        <a:lstStyle/>
        <a:p>
          <a:endParaRPr lang="en-US"/>
        </a:p>
      </dgm:t>
    </dgm:pt>
    <dgm:pt modelId="{3090AD32-D184-41AA-813B-99C6A8811D71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Number of Bedrooms</a:t>
          </a:r>
        </a:p>
      </dgm:t>
    </dgm:pt>
    <dgm:pt modelId="{B996EA5F-232A-43C1-AA8D-02D65461D446}" type="parTrans" cxnId="{E884269C-BE74-40F5-B7E5-A1B40301B015}">
      <dgm:prSet/>
      <dgm:spPr/>
      <dgm:t>
        <a:bodyPr/>
        <a:lstStyle/>
        <a:p>
          <a:endParaRPr lang="en-US"/>
        </a:p>
      </dgm:t>
    </dgm:pt>
    <dgm:pt modelId="{57697F8C-37D0-486A-877D-CE6AE2650DF5}" type="sibTrans" cxnId="{E884269C-BE74-40F5-B7E5-A1B40301B015}">
      <dgm:prSet/>
      <dgm:spPr/>
      <dgm:t>
        <a:bodyPr/>
        <a:lstStyle/>
        <a:p>
          <a:endParaRPr lang="en-US"/>
        </a:p>
      </dgm:t>
    </dgm:pt>
    <dgm:pt modelId="{4391B2EB-81E0-4625-9CB6-13C5AB20232F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Boroughs of New York</a:t>
          </a:r>
        </a:p>
      </dgm:t>
    </dgm:pt>
    <dgm:pt modelId="{35372B71-EC90-43C5-ACF7-1A3CC526DE08}" type="parTrans" cxnId="{3FF345EB-B4CA-423F-8B6D-B3D7634CEB8D}">
      <dgm:prSet/>
      <dgm:spPr/>
      <dgm:t>
        <a:bodyPr/>
        <a:lstStyle/>
        <a:p>
          <a:endParaRPr lang="en-US"/>
        </a:p>
      </dgm:t>
    </dgm:pt>
    <dgm:pt modelId="{979F91D1-F4FE-4800-BBC7-211F543DC2E3}" type="sibTrans" cxnId="{3FF345EB-B4CA-423F-8B6D-B3D7634CEB8D}">
      <dgm:prSet/>
      <dgm:spPr/>
      <dgm:t>
        <a:bodyPr/>
        <a:lstStyle/>
        <a:p>
          <a:endParaRPr lang="en-US"/>
        </a:p>
      </dgm:t>
    </dgm:pt>
    <dgm:pt modelId="{CA04D4DB-7551-42A1-9BF8-DE027CAF02F8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Property Value for last 5 Years</a:t>
          </a:r>
        </a:p>
      </dgm:t>
    </dgm:pt>
    <dgm:pt modelId="{067A7D40-7AD8-466E-9195-02EE21D751AD}" type="parTrans" cxnId="{6BEC6FAB-6EAD-4D78-9296-F72721B723D9}">
      <dgm:prSet/>
      <dgm:spPr/>
      <dgm:t>
        <a:bodyPr/>
        <a:lstStyle/>
        <a:p>
          <a:endParaRPr lang="en-US"/>
        </a:p>
      </dgm:t>
    </dgm:pt>
    <dgm:pt modelId="{848DDB9B-4788-4F6B-B54E-C03A49E77480}" type="sibTrans" cxnId="{6BEC6FAB-6EAD-4D78-9296-F72721B723D9}">
      <dgm:prSet/>
      <dgm:spPr/>
      <dgm:t>
        <a:bodyPr/>
        <a:lstStyle/>
        <a:p>
          <a:endParaRPr lang="en-US"/>
        </a:p>
      </dgm:t>
    </dgm:pt>
    <dgm:pt modelId="{49512A2F-32C0-4F7B-AE2D-55A945B3FF0D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Review Score for Location</a:t>
          </a:r>
        </a:p>
      </dgm:t>
    </dgm:pt>
    <dgm:pt modelId="{AC255FC5-1B8A-4564-8CA7-0CE1BFF0DA00}" type="parTrans" cxnId="{1FE3EEB3-3DBC-454C-A368-03EFF85DE858}">
      <dgm:prSet/>
      <dgm:spPr/>
      <dgm:t>
        <a:bodyPr/>
        <a:lstStyle/>
        <a:p>
          <a:endParaRPr lang="en-US"/>
        </a:p>
      </dgm:t>
    </dgm:pt>
    <dgm:pt modelId="{C341C6B8-205E-4833-BF99-26EBAD457D6C}" type="sibTrans" cxnId="{1FE3EEB3-3DBC-454C-A368-03EFF85DE858}">
      <dgm:prSet/>
      <dgm:spPr/>
      <dgm:t>
        <a:bodyPr/>
        <a:lstStyle/>
        <a:p>
          <a:endParaRPr lang="en-US"/>
        </a:p>
      </dgm:t>
    </dgm:pt>
    <dgm:pt modelId="{FD4D7546-9559-4961-B110-AFAE06990B0B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Property Type(Apartment, House, Loft etc.)</a:t>
          </a:r>
        </a:p>
      </dgm:t>
    </dgm:pt>
    <dgm:pt modelId="{941C10D8-E19A-40AF-AE72-E516854B1B92}" type="parTrans" cxnId="{9061844C-3D97-4545-AC8F-7FA40682BCE2}">
      <dgm:prSet/>
      <dgm:spPr/>
      <dgm:t>
        <a:bodyPr/>
        <a:lstStyle/>
        <a:p>
          <a:endParaRPr lang="en-US"/>
        </a:p>
      </dgm:t>
    </dgm:pt>
    <dgm:pt modelId="{D6EC6257-97F3-4AD9-A5EF-4D7B262BBC0D}" type="sibTrans" cxnId="{9061844C-3D97-4545-AC8F-7FA40682BCE2}">
      <dgm:prSet/>
      <dgm:spPr/>
      <dgm:t>
        <a:bodyPr/>
        <a:lstStyle/>
        <a:p>
          <a:endParaRPr lang="en-US"/>
        </a:p>
      </dgm:t>
    </dgm:pt>
    <dgm:pt modelId="{5BE349A9-BA3D-4ACC-BA7A-629CCFC39DBD}">
      <dgm:prSet/>
      <dgm:spPr/>
      <dgm:t>
        <a:bodyPr/>
        <a:lstStyle/>
        <a:p>
          <a:r>
            <a:rPr lang="en-US" dirty="0"/>
            <a:t>Important Observations</a:t>
          </a:r>
        </a:p>
      </dgm:t>
    </dgm:pt>
    <dgm:pt modelId="{3C09BBA6-F959-463F-AA62-42CF5AC5D72F}" type="parTrans" cxnId="{D2691A0A-848E-4F56-BD1E-FB838F173701}">
      <dgm:prSet/>
      <dgm:spPr/>
      <dgm:t>
        <a:bodyPr/>
        <a:lstStyle/>
        <a:p>
          <a:endParaRPr lang="en-US"/>
        </a:p>
      </dgm:t>
    </dgm:pt>
    <dgm:pt modelId="{32A90629-4B4C-487B-92B5-96215821B114}" type="sibTrans" cxnId="{D2691A0A-848E-4F56-BD1E-FB838F173701}">
      <dgm:prSet/>
      <dgm:spPr/>
      <dgm:t>
        <a:bodyPr/>
        <a:lstStyle/>
        <a:p>
          <a:endParaRPr lang="en-US"/>
        </a:p>
      </dgm:t>
    </dgm:pt>
    <dgm:pt modelId="{80CFAFD7-23D7-4333-850B-6F4602C7E7FB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Number of Observations – </a:t>
          </a:r>
          <a:r>
            <a:rPr lang="en-US" b="1" dirty="0">
              <a:solidFill>
                <a:schemeClr val="tx2">
                  <a:lumMod val="10000"/>
                </a:schemeClr>
              </a:solidFill>
            </a:rPr>
            <a:t>1239</a:t>
          </a:r>
        </a:p>
      </dgm:t>
    </dgm:pt>
    <dgm:pt modelId="{4AD6CFCE-609C-40F9-8F6C-5A1694B4A24A}" type="parTrans" cxnId="{1B59B995-086D-444D-8475-26D3FE99805F}">
      <dgm:prSet/>
      <dgm:spPr/>
      <dgm:t>
        <a:bodyPr/>
        <a:lstStyle/>
        <a:p>
          <a:endParaRPr lang="en-US"/>
        </a:p>
      </dgm:t>
    </dgm:pt>
    <dgm:pt modelId="{B98F56ED-CFA0-45D9-BC0F-71A02EF1FA5D}" type="sibTrans" cxnId="{1B59B995-086D-444D-8475-26D3FE99805F}">
      <dgm:prSet/>
      <dgm:spPr/>
      <dgm:t>
        <a:bodyPr/>
        <a:lstStyle/>
        <a:p>
          <a:endParaRPr lang="en-US"/>
        </a:p>
      </dgm:t>
    </dgm:pt>
    <dgm:pt modelId="{874D39D5-3FC1-4B6F-8C7F-02321E1424B1}">
      <dgm:prSet/>
      <dgm:spPr/>
      <dgm:t>
        <a:bodyPr/>
        <a:lstStyle/>
        <a:p>
          <a:r>
            <a:rPr lang="en-US" dirty="0">
              <a:solidFill>
                <a:schemeClr val="tx2">
                  <a:lumMod val="10000"/>
                </a:schemeClr>
              </a:solidFill>
            </a:rPr>
            <a:t>Number of Zip codes – </a:t>
          </a:r>
          <a:r>
            <a:rPr lang="en-US" b="1" dirty="0">
              <a:solidFill>
                <a:schemeClr val="tx2">
                  <a:lumMod val="10000"/>
                </a:schemeClr>
              </a:solidFill>
            </a:rPr>
            <a:t>22</a:t>
          </a:r>
          <a:r>
            <a:rPr lang="en-US" dirty="0">
              <a:solidFill>
                <a:schemeClr val="tx2">
                  <a:lumMod val="10000"/>
                </a:schemeClr>
              </a:solidFill>
            </a:rPr>
            <a:t> </a:t>
          </a:r>
        </a:p>
      </dgm:t>
    </dgm:pt>
    <dgm:pt modelId="{6E2B4961-6849-4FFE-89E1-61A39FB2160E}" type="parTrans" cxnId="{6EC24E62-FB39-4697-B8B4-759ACCE23516}">
      <dgm:prSet/>
      <dgm:spPr/>
      <dgm:t>
        <a:bodyPr/>
        <a:lstStyle/>
        <a:p>
          <a:endParaRPr lang="en-US"/>
        </a:p>
      </dgm:t>
    </dgm:pt>
    <dgm:pt modelId="{5522EF32-36D1-4052-8FCA-52D6BFF83CD0}" type="sibTrans" cxnId="{6EC24E62-FB39-4697-B8B4-759ACCE23516}">
      <dgm:prSet/>
      <dgm:spPr/>
      <dgm:t>
        <a:bodyPr/>
        <a:lstStyle/>
        <a:p>
          <a:endParaRPr lang="en-US"/>
        </a:p>
      </dgm:t>
    </dgm:pt>
    <dgm:pt modelId="{44C47C04-5515-4BD5-A5F2-8ADC2EDAFEF8}">
      <dgm:prSet/>
      <dgm:spPr/>
      <dgm:t>
        <a:bodyPr/>
        <a:lstStyle/>
        <a:p>
          <a:endParaRPr lang="en-US" dirty="0"/>
        </a:p>
      </dgm:t>
    </dgm:pt>
    <dgm:pt modelId="{C5AB60BF-4913-47D2-8743-6DB489573E64}" type="parTrans" cxnId="{6349F4DD-EA5E-4955-BF9F-8022FDF996B1}">
      <dgm:prSet/>
      <dgm:spPr/>
      <dgm:t>
        <a:bodyPr/>
        <a:lstStyle/>
        <a:p>
          <a:endParaRPr lang="en-US"/>
        </a:p>
      </dgm:t>
    </dgm:pt>
    <dgm:pt modelId="{25DE801B-7B8E-42EA-90B6-67371AD0E2B7}" type="sibTrans" cxnId="{6349F4DD-EA5E-4955-BF9F-8022FDF996B1}">
      <dgm:prSet/>
      <dgm:spPr/>
      <dgm:t>
        <a:bodyPr/>
        <a:lstStyle/>
        <a:p>
          <a:endParaRPr lang="en-US"/>
        </a:p>
      </dgm:t>
    </dgm:pt>
    <dgm:pt modelId="{588E33FE-91D6-4360-804E-E46604B6E9AB}">
      <dgm:prSet/>
      <dgm:spPr/>
      <dgm:t>
        <a:bodyPr/>
        <a:lstStyle/>
        <a:p>
          <a:r>
            <a:rPr lang="en-US" b="0" dirty="0">
              <a:solidFill>
                <a:schemeClr val="tx2">
                  <a:lumMod val="10000"/>
                </a:schemeClr>
              </a:solidFill>
            </a:rPr>
            <a:t>Zip code  with most number of rental properties - </a:t>
          </a:r>
          <a:r>
            <a:rPr lang="en-US" b="1" dirty="0">
              <a:solidFill>
                <a:schemeClr val="tx2">
                  <a:lumMod val="10000"/>
                </a:schemeClr>
              </a:solidFill>
            </a:rPr>
            <a:t>11211 </a:t>
          </a:r>
        </a:p>
      </dgm:t>
    </dgm:pt>
    <dgm:pt modelId="{A2E73AFC-4956-4B4F-B3B1-3ECB6D97CB93}" type="parTrans" cxnId="{1416CC1C-1317-40ED-B103-2D4E7A303507}">
      <dgm:prSet/>
      <dgm:spPr/>
      <dgm:t>
        <a:bodyPr/>
        <a:lstStyle/>
        <a:p>
          <a:endParaRPr lang="en-US"/>
        </a:p>
      </dgm:t>
    </dgm:pt>
    <dgm:pt modelId="{E155FE00-C69E-40B6-BD21-1A52AA4B3834}" type="sibTrans" cxnId="{1416CC1C-1317-40ED-B103-2D4E7A303507}">
      <dgm:prSet/>
      <dgm:spPr/>
      <dgm:t>
        <a:bodyPr/>
        <a:lstStyle/>
        <a:p>
          <a:endParaRPr lang="en-US"/>
        </a:p>
      </dgm:t>
    </dgm:pt>
    <dgm:pt modelId="{C94A3D1F-763B-48A9-9578-AAE3BC64E558}" type="pres">
      <dgm:prSet presAssocID="{9DA64F3C-5409-4C6C-AF4B-FBBB53AFBDD0}" presName="linear" presStyleCnt="0">
        <dgm:presLayoutVars>
          <dgm:animLvl val="lvl"/>
          <dgm:resizeHandles val="exact"/>
        </dgm:presLayoutVars>
      </dgm:prSet>
      <dgm:spPr/>
    </dgm:pt>
    <dgm:pt modelId="{29E72421-52D4-4B64-BFB3-334995F9FFD9}" type="pres">
      <dgm:prSet presAssocID="{212AEA1E-4AD4-4D0D-B47F-4E69E8ECFDD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E66A56A-DD63-4342-9F7B-5AB6301BE56E}" type="pres">
      <dgm:prSet presAssocID="{212AEA1E-4AD4-4D0D-B47F-4E69E8ECFDDB}" presName="childText" presStyleLbl="revTx" presStyleIdx="0" presStyleCnt="2">
        <dgm:presLayoutVars>
          <dgm:bulletEnabled val="1"/>
        </dgm:presLayoutVars>
      </dgm:prSet>
      <dgm:spPr/>
    </dgm:pt>
    <dgm:pt modelId="{424FD796-DF9B-45EF-9E78-555C866B48C2}" type="pres">
      <dgm:prSet presAssocID="{5BE349A9-BA3D-4ACC-BA7A-629CCFC39DB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B23D4F5-2884-478E-B070-3100EB17C2CF}" type="pres">
      <dgm:prSet presAssocID="{5BE349A9-BA3D-4ACC-BA7A-629CCFC39DB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7200903-543B-4347-A185-7987CD274ECF}" type="presOf" srcId="{3090AD32-D184-41AA-813B-99C6A8811D71}" destId="{DE66A56A-DD63-4342-9F7B-5AB6301BE56E}" srcOrd="0" destOrd="2" presId="urn:microsoft.com/office/officeart/2005/8/layout/vList2"/>
    <dgm:cxn modelId="{4F608703-FDC6-4D94-9366-80FD5B07E7E1}" type="presOf" srcId="{212AEA1E-4AD4-4D0D-B47F-4E69E8ECFDDB}" destId="{29E72421-52D4-4B64-BFB3-334995F9FFD9}" srcOrd="0" destOrd="0" presId="urn:microsoft.com/office/officeart/2005/8/layout/vList2"/>
    <dgm:cxn modelId="{7703CA05-1E4A-4740-84C4-C6FF78FBE818}" type="presOf" srcId="{1F475131-62E2-4D9E-8F3F-69F3ACD250C9}" destId="{DE66A56A-DD63-4342-9F7B-5AB6301BE56E}" srcOrd="0" destOrd="1" presId="urn:microsoft.com/office/officeart/2005/8/layout/vList2"/>
    <dgm:cxn modelId="{D2691A0A-848E-4F56-BD1E-FB838F173701}" srcId="{9DA64F3C-5409-4C6C-AF4B-FBBB53AFBDD0}" destId="{5BE349A9-BA3D-4ACC-BA7A-629CCFC39DBD}" srcOrd="1" destOrd="0" parTransId="{3C09BBA6-F959-463F-AA62-42CF5AC5D72F}" sibTransId="{32A90629-4B4C-487B-92B5-96215821B114}"/>
    <dgm:cxn modelId="{1416CC1C-1317-40ED-B103-2D4E7A303507}" srcId="{5BE349A9-BA3D-4ACC-BA7A-629CCFC39DBD}" destId="{588E33FE-91D6-4360-804E-E46604B6E9AB}" srcOrd="2" destOrd="0" parTransId="{A2E73AFC-4956-4B4F-B3B1-3ECB6D97CB93}" sibTransId="{E155FE00-C69E-40B6-BD21-1A52AA4B3834}"/>
    <dgm:cxn modelId="{DAE9763C-F300-421A-A2BD-6BA6192BB647}" type="presOf" srcId="{9DA64F3C-5409-4C6C-AF4B-FBBB53AFBDD0}" destId="{C94A3D1F-763B-48A9-9578-AAE3BC64E558}" srcOrd="0" destOrd="0" presId="urn:microsoft.com/office/officeart/2005/8/layout/vList2"/>
    <dgm:cxn modelId="{B575695B-F041-4BD0-AD9F-9098D2AC3608}" type="presOf" srcId="{CA04D4DB-7551-42A1-9BF8-DE027CAF02F8}" destId="{DE66A56A-DD63-4342-9F7B-5AB6301BE56E}" srcOrd="0" destOrd="4" presId="urn:microsoft.com/office/officeart/2005/8/layout/vList2"/>
    <dgm:cxn modelId="{372C7F5D-CB80-4C2B-8115-F05420CF78AE}" srcId="{212AEA1E-4AD4-4D0D-B47F-4E69E8ECFDDB}" destId="{98CA6347-F44A-4577-8BAD-B16BECE590A6}" srcOrd="0" destOrd="0" parTransId="{CB5C5D90-2E25-4D7B-880E-A8FDDE85D6E7}" sibTransId="{B4A04AF9-A49D-4DEE-A939-82C80435321B}"/>
    <dgm:cxn modelId="{6EC24E62-FB39-4697-B8B4-759ACCE23516}" srcId="{5BE349A9-BA3D-4ACC-BA7A-629CCFC39DBD}" destId="{874D39D5-3FC1-4B6F-8C7F-02321E1424B1}" srcOrd="1" destOrd="0" parTransId="{6E2B4961-6849-4FFE-89E1-61A39FB2160E}" sibTransId="{5522EF32-36D1-4052-8FCA-52D6BFF83CD0}"/>
    <dgm:cxn modelId="{8F76C562-0E61-4EA0-8D3F-D69AD82FC309}" type="presOf" srcId="{588E33FE-91D6-4360-804E-E46604B6E9AB}" destId="{6B23D4F5-2884-478E-B070-3100EB17C2CF}" srcOrd="0" destOrd="2" presId="urn:microsoft.com/office/officeart/2005/8/layout/vList2"/>
    <dgm:cxn modelId="{1DC3B468-6892-4758-AC47-720659B9C4E8}" srcId="{212AEA1E-4AD4-4D0D-B47F-4E69E8ECFDDB}" destId="{1F475131-62E2-4D9E-8F3F-69F3ACD250C9}" srcOrd="1" destOrd="0" parTransId="{ECAD9903-C0E3-4223-87F0-4816A492AE5F}" sibTransId="{0CC60B33-657F-4E08-B069-F671368BD87E}"/>
    <dgm:cxn modelId="{9061844C-3D97-4545-AC8F-7FA40682BCE2}" srcId="{212AEA1E-4AD4-4D0D-B47F-4E69E8ECFDDB}" destId="{FD4D7546-9559-4961-B110-AFAE06990B0B}" srcOrd="6" destOrd="0" parTransId="{941C10D8-E19A-40AF-AE72-E516854B1B92}" sibTransId="{D6EC6257-97F3-4AD9-A5EF-4D7B262BBC0D}"/>
    <dgm:cxn modelId="{7A76545A-84C5-4ABE-868D-45EF11ABCEAA}" type="presOf" srcId="{FD4D7546-9559-4961-B110-AFAE06990B0B}" destId="{DE66A56A-DD63-4342-9F7B-5AB6301BE56E}" srcOrd="0" destOrd="6" presId="urn:microsoft.com/office/officeart/2005/8/layout/vList2"/>
    <dgm:cxn modelId="{0B4F4E80-E3B5-41FB-97B3-7F6C6EF63718}" type="presOf" srcId="{5BE349A9-BA3D-4ACC-BA7A-629CCFC39DBD}" destId="{424FD796-DF9B-45EF-9E78-555C866B48C2}" srcOrd="0" destOrd="0" presId="urn:microsoft.com/office/officeart/2005/8/layout/vList2"/>
    <dgm:cxn modelId="{04FC1C85-EC2A-4DAD-B556-F5A51DFA73C9}" type="presOf" srcId="{874D39D5-3FC1-4B6F-8C7F-02321E1424B1}" destId="{6B23D4F5-2884-478E-B070-3100EB17C2CF}" srcOrd="0" destOrd="1" presId="urn:microsoft.com/office/officeart/2005/8/layout/vList2"/>
    <dgm:cxn modelId="{1B59B995-086D-444D-8475-26D3FE99805F}" srcId="{5BE349A9-BA3D-4ACC-BA7A-629CCFC39DBD}" destId="{80CFAFD7-23D7-4333-850B-6F4602C7E7FB}" srcOrd="0" destOrd="0" parTransId="{4AD6CFCE-609C-40F9-8F6C-5A1694B4A24A}" sibTransId="{B98F56ED-CFA0-45D9-BC0F-71A02EF1FA5D}"/>
    <dgm:cxn modelId="{E884269C-BE74-40F5-B7E5-A1B40301B015}" srcId="{212AEA1E-4AD4-4D0D-B47F-4E69E8ECFDDB}" destId="{3090AD32-D184-41AA-813B-99C6A8811D71}" srcOrd="2" destOrd="0" parTransId="{B996EA5F-232A-43C1-AA8D-02D65461D446}" sibTransId="{57697F8C-37D0-486A-877D-CE6AE2650DF5}"/>
    <dgm:cxn modelId="{7BD17C9E-0EC6-4806-902D-9435E8F8FCE7}" srcId="{9DA64F3C-5409-4C6C-AF4B-FBBB53AFBDD0}" destId="{212AEA1E-4AD4-4D0D-B47F-4E69E8ECFDDB}" srcOrd="0" destOrd="0" parTransId="{8F083171-5AFF-425E-AC72-F817AB2D73F1}" sibTransId="{AB9665EE-A1C9-400A-92E4-ABDA5C58ED15}"/>
    <dgm:cxn modelId="{6BEC6FAB-6EAD-4D78-9296-F72721B723D9}" srcId="{212AEA1E-4AD4-4D0D-B47F-4E69E8ECFDDB}" destId="{CA04D4DB-7551-42A1-9BF8-DE027CAF02F8}" srcOrd="4" destOrd="0" parTransId="{067A7D40-7AD8-466E-9195-02EE21D751AD}" sibTransId="{848DDB9B-4788-4F6B-B54E-C03A49E77480}"/>
    <dgm:cxn modelId="{1FE3EEB3-3DBC-454C-A368-03EFF85DE858}" srcId="{212AEA1E-4AD4-4D0D-B47F-4E69E8ECFDDB}" destId="{49512A2F-32C0-4F7B-AE2D-55A945B3FF0D}" srcOrd="5" destOrd="0" parTransId="{AC255FC5-1B8A-4564-8CA7-0CE1BFF0DA00}" sibTransId="{C341C6B8-205E-4833-BF99-26EBAD457D6C}"/>
    <dgm:cxn modelId="{4E89D8BD-69F5-467F-823D-A665FB158BD0}" type="presOf" srcId="{49512A2F-32C0-4F7B-AE2D-55A945B3FF0D}" destId="{DE66A56A-DD63-4342-9F7B-5AB6301BE56E}" srcOrd="0" destOrd="5" presId="urn:microsoft.com/office/officeart/2005/8/layout/vList2"/>
    <dgm:cxn modelId="{EB06D0C9-8501-4802-9FB7-3D5657EAA844}" type="presOf" srcId="{98CA6347-F44A-4577-8BAD-B16BECE590A6}" destId="{DE66A56A-DD63-4342-9F7B-5AB6301BE56E}" srcOrd="0" destOrd="0" presId="urn:microsoft.com/office/officeart/2005/8/layout/vList2"/>
    <dgm:cxn modelId="{53ADECCA-2D38-4B82-83B5-D52EF49C4C77}" type="presOf" srcId="{44C47C04-5515-4BD5-A5F2-8ADC2EDAFEF8}" destId="{6B23D4F5-2884-478E-B070-3100EB17C2CF}" srcOrd="0" destOrd="3" presId="urn:microsoft.com/office/officeart/2005/8/layout/vList2"/>
    <dgm:cxn modelId="{80D58CCB-8759-4C19-983A-A99C5E22E267}" type="presOf" srcId="{4391B2EB-81E0-4625-9CB6-13C5AB20232F}" destId="{DE66A56A-DD63-4342-9F7B-5AB6301BE56E}" srcOrd="0" destOrd="3" presId="urn:microsoft.com/office/officeart/2005/8/layout/vList2"/>
    <dgm:cxn modelId="{6349F4DD-EA5E-4955-BF9F-8022FDF996B1}" srcId="{5BE349A9-BA3D-4ACC-BA7A-629CCFC39DBD}" destId="{44C47C04-5515-4BD5-A5F2-8ADC2EDAFEF8}" srcOrd="3" destOrd="0" parTransId="{C5AB60BF-4913-47D2-8743-6DB489573E64}" sibTransId="{25DE801B-7B8E-42EA-90B6-67371AD0E2B7}"/>
    <dgm:cxn modelId="{3FF345EB-B4CA-423F-8B6D-B3D7634CEB8D}" srcId="{212AEA1E-4AD4-4D0D-B47F-4E69E8ECFDDB}" destId="{4391B2EB-81E0-4625-9CB6-13C5AB20232F}" srcOrd="3" destOrd="0" parTransId="{35372B71-EC90-43C5-ACF7-1A3CC526DE08}" sibTransId="{979F91D1-F4FE-4800-BBC7-211F543DC2E3}"/>
    <dgm:cxn modelId="{F6E57BFC-8F2A-4066-ABBB-2618296B1674}" type="presOf" srcId="{80CFAFD7-23D7-4333-850B-6F4602C7E7FB}" destId="{6B23D4F5-2884-478E-B070-3100EB17C2CF}" srcOrd="0" destOrd="0" presId="urn:microsoft.com/office/officeart/2005/8/layout/vList2"/>
    <dgm:cxn modelId="{41C51EE6-09BC-485B-B4C4-CFCA2BE38E3B}" type="presParOf" srcId="{C94A3D1F-763B-48A9-9578-AAE3BC64E558}" destId="{29E72421-52D4-4B64-BFB3-334995F9FFD9}" srcOrd="0" destOrd="0" presId="urn:microsoft.com/office/officeart/2005/8/layout/vList2"/>
    <dgm:cxn modelId="{2CF3DA74-91BF-4D4F-9585-CFB30223E160}" type="presParOf" srcId="{C94A3D1F-763B-48A9-9578-AAE3BC64E558}" destId="{DE66A56A-DD63-4342-9F7B-5AB6301BE56E}" srcOrd="1" destOrd="0" presId="urn:microsoft.com/office/officeart/2005/8/layout/vList2"/>
    <dgm:cxn modelId="{3C0A6717-0EF6-4FE9-8695-D668D7E4F9B9}" type="presParOf" srcId="{C94A3D1F-763B-48A9-9578-AAE3BC64E558}" destId="{424FD796-DF9B-45EF-9E78-555C866B48C2}" srcOrd="2" destOrd="0" presId="urn:microsoft.com/office/officeart/2005/8/layout/vList2"/>
    <dgm:cxn modelId="{A9F1A139-CF8E-4902-BBEC-D50BB602CDB8}" type="presParOf" srcId="{C94A3D1F-763B-48A9-9578-AAE3BC64E558}" destId="{6B23D4F5-2884-478E-B070-3100EB17C2C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0EA8A-A3D1-42E4-AFD4-E52279D81477}">
      <dsp:nvSpPr>
        <dsp:cNvPr id="0" name=""/>
        <dsp:cNvSpPr/>
      </dsp:nvSpPr>
      <dsp:spPr>
        <a:xfrm>
          <a:off x="0" y="362775"/>
          <a:ext cx="10190252" cy="10853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2846EC-56D0-41BC-8A84-BDF910025F84}">
      <dsp:nvSpPr>
        <dsp:cNvPr id="0" name=""/>
        <dsp:cNvSpPr/>
      </dsp:nvSpPr>
      <dsp:spPr>
        <a:xfrm>
          <a:off x="172209" y="425888"/>
          <a:ext cx="909164" cy="95912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6C790-74CC-4510-86CB-D423F9F3AAA2}">
      <dsp:nvSpPr>
        <dsp:cNvPr id="0" name=""/>
        <dsp:cNvSpPr/>
      </dsp:nvSpPr>
      <dsp:spPr>
        <a:xfrm>
          <a:off x="1253583" y="362775"/>
          <a:ext cx="8936668" cy="1085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67" tIns="114867" rIns="114867" bIns="1148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Provides the Cost Data(monthly, from year 1997-2017), an estimate of value for two-bedroom properties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262 Variables, 8946 Observations</a:t>
          </a:r>
        </a:p>
      </dsp:txBody>
      <dsp:txXfrm>
        <a:off x="1253583" y="362775"/>
        <a:ext cx="8936668" cy="1085353"/>
      </dsp:txXfrm>
    </dsp:sp>
    <dsp:sp modelId="{391BACD0-D7BB-46B1-B3E8-1195F3E718AD}">
      <dsp:nvSpPr>
        <dsp:cNvPr id="0" name=""/>
        <dsp:cNvSpPr/>
      </dsp:nvSpPr>
      <dsp:spPr>
        <a:xfrm>
          <a:off x="0" y="1944591"/>
          <a:ext cx="10190252" cy="108535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41F28-440D-4367-89A2-AC9FE1AEEE62}">
      <dsp:nvSpPr>
        <dsp:cNvPr id="0" name=""/>
        <dsp:cNvSpPr/>
      </dsp:nvSpPr>
      <dsp:spPr>
        <a:xfrm>
          <a:off x="62613" y="2026719"/>
          <a:ext cx="1128356" cy="9210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D6583-70D3-41CC-AAA8-B87F85CB2F6F}">
      <dsp:nvSpPr>
        <dsp:cNvPr id="0" name=""/>
        <dsp:cNvSpPr/>
      </dsp:nvSpPr>
      <dsp:spPr>
        <a:xfrm>
          <a:off x="1253583" y="1719467"/>
          <a:ext cx="8936668" cy="1535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67" tIns="114867" rIns="114867" bIns="11486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Provides the information about the rental properties on Airbnb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95 Variables, 40753 Observations</a:t>
          </a:r>
        </a:p>
      </dsp:txBody>
      <dsp:txXfrm>
        <a:off x="1253583" y="1719467"/>
        <a:ext cx="8936668" cy="1535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5217D-EB9B-4EB5-A589-0D5DB74FFC53}">
      <dsp:nvSpPr>
        <dsp:cNvPr id="0" name=""/>
        <dsp:cNvSpPr/>
      </dsp:nvSpPr>
      <dsp:spPr>
        <a:xfrm>
          <a:off x="0" y="0"/>
          <a:ext cx="6513603" cy="7636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CAFBA-A88F-42E4-90A5-EFD4C88F5966}">
      <dsp:nvSpPr>
        <dsp:cNvPr id="0" name=""/>
        <dsp:cNvSpPr/>
      </dsp:nvSpPr>
      <dsp:spPr>
        <a:xfrm>
          <a:off x="231001" y="179286"/>
          <a:ext cx="420413" cy="4200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DB1B7-A481-4308-A3D0-FB6AB14CAC1F}">
      <dsp:nvSpPr>
        <dsp:cNvPr id="0" name=""/>
        <dsp:cNvSpPr/>
      </dsp:nvSpPr>
      <dsp:spPr>
        <a:xfrm>
          <a:off x="882416" y="7467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Missing Values</a:t>
          </a:r>
          <a:endParaRPr lang="en-US" sz="1900" b="1" kern="1200" dirty="0"/>
        </a:p>
      </dsp:txBody>
      <dsp:txXfrm>
        <a:off x="882416" y="7467"/>
        <a:ext cx="2931121" cy="978415"/>
      </dsp:txXfrm>
    </dsp:sp>
    <dsp:sp modelId="{B3B2A1B3-7472-49C3-A2A5-A67F03BBED18}">
      <dsp:nvSpPr>
        <dsp:cNvPr id="0" name=""/>
        <dsp:cNvSpPr/>
      </dsp:nvSpPr>
      <dsp:spPr>
        <a:xfrm>
          <a:off x="3813537" y="7467"/>
          <a:ext cx="2581373" cy="7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19" tIns="80819" rIns="80819" bIns="808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10000"/>
                </a:schemeClr>
              </a:solidFill>
            </a:rPr>
            <a:t>Identify columns with missing values(square_feet, review_scores etc)</a:t>
          </a:r>
          <a:endParaRPr lang="en-US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813537" y="7467"/>
        <a:ext cx="2581373" cy="763641"/>
      </dsp:txXfrm>
    </dsp:sp>
    <dsp:sp modelId="{B564608F-B8B7-4841-A824-726D3BF80A73}">
      <dsp:nvSpPr>
        <dsp:cNvPr id="0" name=""/>
        <dsp:cNvSpPr/>
      </dsp:nvSpPr>
      <dsp:spPr>
        <a:xfrm>
          <a:off x="0" y="1314967"/>
          <a:ext cx="6513603" cy="7636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131FEA-854B-4B00-ACE6-073E93C68272}">
      <dsp:nvSpPr>
        <dsp:cNvPr id="0" name=""/>
        <dsp:cNvSpPr/>
      </dsp:nvSpPr>
      <dsp:spPr>
        <a:xfrm>
          <a:off x="231001" y="1402305"/>
          <a:ext cx="420413" cy="4200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A33484-6930-4445-A62D-50EB66804036}">
      <dsp:nvSpPr>
        <dsp:cNvPr id="0" name=""/>
        <dsp:cNvSpPr/>
      </dsp:nvSpPr>
      <dsp:spPr>
        <a:xfrm>
          <a:off x="901702" y="1419330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Rename and Drop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 Columns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901702" y="1419330"/>
        <a:ext cx="2931121" cy="978415"/>
      </dsp:txXfrm>
    </dsp:sp>
    <dsp:sp modelId="{EE9EC170-1909-426D-AABE-DDF11B5FEE50}">
      <dsp:nvSpPr>
        <dsp:cNvPr id="0" name=""/>
        <dsp:cNvSpPr/>
      </dsp:nvSpPr>
      <dsp:spPr>
        <a:xfrm>
          <a:off x="3813537" y="1230486"/>
          <a:ext cx="2581373" cy="7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19" tIns="80819" rIns="80819" bIns="808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10000"/>
                </a:schemeClr>
              </a:solidFill>
            </a:rPr>
            <a:t>Give appropriate names to columns, drop irrelevant columns(State, City)</a:t>
          </a:r>
          <a:endParaRPr lang="en-US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813537" y="1230486"/>
        <a:ext cx="2581373" cy="763641"/>
      </dsp:txXfrm>
    </dsp:sp>
    <dsp:sp modelId="{BCFDBC82-85BB-4415-8A91-2C86F509FE84}">
      <dsp:nvSpPr>
        <dsp:cNvPr id="0" name=""/>
        <dsp:cNvSpPr/>
      </dsp:nvSpPr>
      <dsp:spPr>
        <a:xfrm>
          <a:off x="0" y="2453505"/>
          <a:ext cx="6513603" cy="7636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F9925-E305-4616-BD75-2E11411F59C5}">
      <dsp:nvSpPr>
        <dsp:cNvPr id="0" name=""/>
        <dsp:cNvSpPr/>
      </dsp:nvSpPr>
      <dsp:spPr>
        <a:xfrm>
          <a:off x="231001" y="2625324"/>
          <a:ext cx="420413" cy="4200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01069-602D-4743-B538-2CFE0AFFAEC9}">
      <dsp:nvSpPr>
        <dsp:cNvPr id="0" name=""/>
        <dsp:cNvSpPr/>
      </dsp:nvSpPr>
      <dsp:spPr>
        <a:xfrm>
          <a:off x="887399" y="2453505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Format</a:t>
          </a:r>
          <a:endParaRPr lang="en-US" sz="1900" b="1" kern="1200" dirty="0"/>
        </a:p>
      </dsp:txBody>
      <dsp:txXfrm>
        <a:off x="887399" y="2453505"/>
        <a:ext cx="2931121" cy="978415"/>
      </dsp:txXfrm>
    </dsp:sp>
    <dsp:sp modelId="{35705F02-4574-47F2-9826-415BDD2AACBB}">
      <dsp:nvSpPr>
        <dsp:cNvPr id="0" name=""/>
        <dsp:cNvSpPr/>
      </dsp:nvSpPr>
      <dsp:spPr>
        <a:xfrm>
          <a:off x="3813537" y="2453505"/>
          <a:ext cx="2581373" cy="7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19" tIns="80819" rIns="80819" bIns="808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10000"/>
                </a:schemeClr>
              </a:solidFill>
            </a:rPr>
            <a:t>Remove $ and – sings, convert data to appropriate types</a:t>
          </a:r>
          <a:endParaRPr lang="en-US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813537" y="2453505"/>
        <a:ext cx="2581373" cy="763641"/>
      </dsp:txXfrm>
    </dsp:sp>
    <dsp:sp modelId="{261BAFD9-98E1-4A1E-9382-09067C825E2A}">
      <dsp:nvSpPr>
        <dsp:cNvPr id="0" name=""/>
        <dsp:cNvSpPr/>
      </dsp:nvSpPr>
      <dsp:spPr>
        <a:xfrm>
          <a:off x="0" y="3606949"/>
          <a:ext cx="6513603" cy="7636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6A2129-E55D-4FA7-8A4A-D5255729919F}">
      <dsp:nvSpPr>
        <dsp:cNvPr id="0" name=""/>
        <dsp:cNvSpPr/>
      </dsp:nvSpPr>
      <dsp:spPr>
        <a:xfrm>
          <a:off x="231001" y="3848343"/>
          <a:ext cx="420413" cy="4200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89AFC-91E1-4BAB-B5CC-EC8D08C1A7AA}">
      <dsp:nvSpPr>
        <dsp:cNvPr id="0" name=""/>
        <dsp:cNvSpPr/>
      </dsp:nvSpPr>
      <dsp:spPr>
        <a:xfrm>
          <a:off x="882416" y="3676524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Filter</a:t>
          </a:r>
          <a:endParaRPr lang="en-US" sz="2000" b="1" kern="1200" dirty="0"/>
        </a:p>
      </dsp:txBody>
      <dsp:txXfrm>
        <a:off x="882416" y="3676524"/>
        <a:ext cx="2931121" cy="978415"/>
      </dsp:txXfrm>
    </dsp:sp>
    <dsp:sp modelId="{229BFF3B-5FE5-414F-8CB7-E383EBF0E32C}">
      <dsp:nvSpPr>
        <dsp:cNvPr id="0" name=""/>
        <dsp:cNvSpPr/>
      </dsp:nvSpPr>
      <dsp:spPr>
        <a:xfrm>
          <a:off x="3813537" y="3676524"/>
          <a:ext cx="2581373" cy="7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19" tIns="80819" rIns="80819" bIns="808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10000"/>
                </a:schemeClr>
              </a:solidFill>
            </a:rPr>
            <a:t>Filter data to 2 Bedroom properties</a:t>
          </a:r>
          <a:endParaRPr lang="en-US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813537" y="3676524"/>
        <a:ext cx="2581373" cy="763641"/>
      </dsp:txXfrm>
    </dsp:sp>
    <dsp:sp modelId="{F7DEF7F2-AC7E-412D-972E-D2E4786CE39D}">
      <dsp:nvSpPr>
        <dsp:cNvPr id="0" name=""/>
        <dsp:cNvSpPr/>
      </dsp:nvSpPr>
      <dsp:spPr>
        <a:xfrm>
          <a:off x="0" y="4899543"/>
          <a:ext cx="6513603" cy="7636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3FB3C3-6010-4340-8A2E-C57E5CA780E1}">
      <dsp:nvSpPr>
        <dsp:cNvPr id="0" name=""/>
        <dsp:cNvSpPr/>
      </dsp:nvSpPr>
      <dsp:spPr>
        <a:xfrm>
          <a:off x="231001" y="5071362"/>
          <a:ext cx="420413" cy="4200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ED455-9C10-45E1-8B07-ADFC8FE3FA1B}">
      <dsp:nvSpPr>
        <dsp:cNvPr id="0" name=""/>
        <dsp:cNvSpPr/>
      </dsp:nvSpPr>
      <dsp:spPr>
        <a:xfrm>
          <a:off x="882416" y="4899543"/>
          <a:ext cx="2931121" cy="978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49" tIns="103549" rIns="103549" bIns="103549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Remove Outliers</a:t>
          </a:r>
          <a:endParaRPr lang="en-US" sz="1900" b="1" kern="1200" dirty="0"/>
        </a:p>
      </dsp:txBody>
      <dsp:txXfrm>
        <a:off x="882416" y="4899543"/>
        <a:ext cx="2931121" cy="978415"/>
      </dsp:txXfrm>
    </dsp:sp>
    <dsp:sp modelId="{DC38E62C-714C-419A-904D-D4AC3FEE6869}">
      <dsp:nvSpPr>
        <dsp:cNvPr id="0" name=""/>
        <dsp:cNvSpPr/>
      </dsp:nvSpPr>
      <dsp:spPr>
        <a:xfrm>
          <a:off x="3813537" y="4899543"/>
          <a:ext cx="2581373" cy="763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19" tIns="80819" rIns="80819" bIns="8081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2">
                  <a:lumMod val="10000"/>
                </a:schemeClr>
              </a:solidFill>
            </a:rPr>
            <a:t>Remove properties that have rental price &gt; $2000</a:t>
          </a:r>
          <a:endParaRPr lang="en-US" sz="1400" kern="1200" dirty="0">
            <a:solidFill>
              <a:schemeClr val="tx2">
                <a:lumMod val="10000"/>
              </a:schemeClr>
            </a:solidFill>
          </a:endParaRPr>
        </a:p>
      </dsp:txBody>
      <dsp:txXfrm>
        <a:off x="3813537" y="4899543"/>
        <a:ext cx="2581373" cy="763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72421-52D4-4B64-BFB3-334995F9FFD9}">
      <dsp:nvSpPr>
        <dsp:cNvPr id="0" name=""/>
        <dsp:cNvSpPr/>
      </dsp:nvSpPr>
      <dsp:spPr>
        <a:xfrm>
          <a:off x="0" y="31328"/>
          <a:ext cx="10515600" cy="527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Important Variables </a:t>
          </a:r>
        </a:p>
      </dsp:txBody>
      <dsp:txXfrm>
        <a:off x="25759" y="57087"/>
        <a:ext cx="10464082" cy="476152"/>
      </dsp:txXfrm>
    </dsp:sp>
    <dsp:sp modelId="{DE66A56A-DD63-4342-9F7B-5AB6301BE56E}">
      <dsp:nvSpPr>
        <dsp:cNvPr id="0" name=""/>
        <dsp:cNvSpPr/>
      </dsp:nvSpPr>
      <dsp:spPr>
        <a:xfrm>
          <a:off x="0" y="558999"/>
          <a:ext cx="10515600" cy="20493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Zip code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Price Per Night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Number of Bedrooms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Boroughs of New York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Property Value for last 5 Years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Review Score for Location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Property Type(Apartment, House, Loft etc.)</a:t>
          </a:r>
        </a:p>
      </dsp:txBody>
      <dsp:txXfrm>
        <a:off x="0" y="558999"/>
        <a:ext cx="10515600" cy="2049300"/>
      </dsp:txXfrm>
    </dsp:sp>
    <dsp:sp modelId="{424FD796-DF9B-45EF-9E78-555C866B48C2}">
      <dsp:nvSpPr>
        <dsp:cNvPr id="0" name=""/>
        <dsp:cNvSpPr/>
      </dsp:nvSpPr>
      <dsp:spPr>
        <a:xfrm>
          <a:off x="0" y="2608299"/>
          <a:ext cx="10515600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Important Observations</a:t>
          </a:r>
        </a:p>
      </dsp:txBody>
      <dsp:txXfrm>
        <a:off x="25759" y="2634058"/>
        <a:ext cx="10464082" cy="476152"/>
      </dsp:txXfrm>
    </dsp:sp>
    <dsp:sp modelId="{6B23D4F5-2884-478E-B070-3100EB17C2CF}">
      <dsp:nvSpPr>
        <dsp:cNvPr id="0" name=""/>
        <dsp:cNvSpPr/>
      </dsp:nvSpPr>
      <dsp:spPr>
        <a:xfrm>
          <a:off x="0" y="3135969"/>
          <a:ext cx="1051560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Number of Observations – </a:t>
          </a:r>
          <a:r>
            <a:rPr lang="en-US" sz="1700" b="1" kern="1200" dirty="0">
              <a:solidFill>
                <a:schemeClr val="tx2">
                  <a:lumMod val="10000"/>
                </a:schemeClr>
              </a:solidFill>
            </a:rPr>
            <a:t>1239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Number of Zip codes – </a:t>
          </a:r>
          <a:r>
            <a:rPr lang="en-US" sz="1700" b="1" kern="1200" dirty="0">
              <a:solidFill>
                <a:schemeClr val="tx2">
                  <a:lumMod val="10000"/>
                </a:schemeClr>
              </a:solidFill>
            </a:rPr>
            <a:t>22</a:t>
          </a:r>
          <a:r>
            <a:rPr lang="en-US" sz="1700" kern="1200" dirty="0">
              <a:solidFill>
                <a:schemeClr val="tx2">
                  <a:lumMod val="10000"/>
                </a:schemeClr>
              </a:solidFill>
            </a:rPr>
            <a:t>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b="0" kern="1200" dirty="0">
              <a:solidFill>
                <a:schemeClr val="tx2">
                  <a:lumMod val="10000"/>
                </a:schemeClr>
              </a:solidFill>
            </a:rPr>
            <a:t>Zip code  with most number of rental properties - </a:t>
          </a:r>
          <a:r>
            <a:rPr lang="en-US" sz="1700" b="1" kern="1200" dirty="0">
              <a:solidFill>
                <a:schemeClr val="tx2">
                  <a:lumMod val="10000"/>
                </a:schemeClr>
              </a:solidFill>
            </a:rPr>
            <a:t>11211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700" kern="1200" dirty="0"/>
        </a:p>
      </dsp:txBody>
      <dsp:txXfrm>
        <a:off x="0" y="3135969"/>
        <a:ext cx="10515600" cy="118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88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59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7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2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2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7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5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4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60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E131A-DEA4-4920-B4CC-B2FF568ECB84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F427D-2D35-4B6D-9883-AA93F5B90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C72B950-8E7D-412B-B4F3-9967A5E76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0" y="505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A7CFA-BA21-4BE0-99D5-32C9AC526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83" y="2401709"/>
            <a:ext cx="11206435" cy="2900518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NYC Airbnb &amp; Zillow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E4F00-0CAB-4192-940B-FBB3926A7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75787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Most profitable Zip Codes for 2 Bedroom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9470C-F64B-475C-812C-355A0D82D49F}"/>
              </a:ext>
            </a:extLst>
          </p:cNvPr>
          <p:cNvSpPr txBox="1"/>
          <p:nvPr/>
        </p:nvSpPr>
        <p:spPr>
          <a:xfrm>
            <a:off x="10002005" y="6425600"/>
            <a:ext cx="218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Photo: Getty Images</a:t>
            </a:r>
          </a:p>
        </p:txBody>
      </p:sp>
    </p:spTree>
    <p:extLst>
      <p:ext uri="{BB962C8B-B14F-4D97-AF65-F5344CB8AC3E}">
        <p14:creationId xmlns:p14="http://schemas.microsoft.com/office/powerpoint/2010/main" val="3735098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0787E-2087-4252-9DA9-F174FC7C9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B4944-0467-4120-AC1C-A05A7746F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389" y="3291563"/>
            <a:ext cx="4182054" cy="25469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Forecasted Property Values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Using Average Year-on-Year growth for last 5 years, forecasted property values for next 5 years.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Property Values are forecasted on a Zip code level</a:t>
            </a:r>
          </a:p>
          <a:p>
            <a:pPr marL="0" indent="0">
              <a:buNone/>
            </a:pPr>
            <a:r>
              <a:rPr lang="en-US" sz="1800" b="1" dirty="0"/>
              <a:t>Annual Revenue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Assuming 75% occupancy we calculate Annual Revenue for Zip code:</a:t>
            </a: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1219A56-F5E4-4EC8-8FEC-3242F7ABF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57" y="1788254"/>
            <a:ext cx="6268268" cy="3158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43CC8-BD03-4023-B2EA-8223CF06C607}"/>
              </a:ext>
            </a:extLst>
          </p:cNvPr>
          <p:cNvSpPr txBox="1"/>
          <p:nvPr/>
        </p:nvSpPr>
        <p:spPr>
          <a:xfrm>
            <a:off x="1212309" y="6164868"/>
            <a:ext cx="530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Annual Revenue = 0.75 * 365 * Median Rental Price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5E15C-3DF5-432E-8A26-BDF80249FF27}"/>
              </a:ext>
            </a:extLst>
          </p:cNvPr>
          <p:cNvSpPr/>
          <p:nvPr/>
        </p:nvSpPr>
        <p:spPr>
          <a:xfrm>
            <a:off x="1237128" y="6126969"/>
            <a:ext cx="5119662" cy="464535"/>
          </a:xfrm>
          <a:prstGeom prst="rect">
            <a:avLst/>
          </a:prstGeom>
          <a:noFill/>
          <a:ln w="19050">
            <a:solidFill>
              <a:srgbClr val="FF5A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38CC3-DBF4-4DAE-B545-17BB06B556B5}"/>
              </a:ext>
            </a:extLst>
          </p:cNvPr>
          <p:cNvSpPr txBox="1"/>
          <p:nvPr/>
        </p:nvSpPr>
        <p:spPr>
          <a:xfrm>
            <a:off x="6293224" y="1374045"/>
            <a:ext cx="451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Property Value Forecast for Zip code 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</a:rPr>
              <a:t>10013</a:t>
            </a:r>
          </a:p>
        </p:txBody>
      </p:sp>
    </p:spTree>
    <p:extLst>
      <p:ext uri="{BB962C8B-B14F-4D97-AF65-F5344CB8AC3E}">
        <p14:creationId xmlns:p14="http://schemas.microsoft.com/office/powerpoint/2010/main" val="9582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27AAF-80A1-4910-903B-29E053410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AA78DA-A7D6-45A3-A76A-8FD0823D4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Payback Period</a:t>
            </a: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 Annual Revenue we calculate Payback Period for the initial investment for each Zip code</a:t>
            </a:r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C12756-D118-4147-92D6-BF5285B38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589198"/>
            <a:ext cx="6903723" cy="40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6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B0E2D-CAB6-4779-832D-51BFBD22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880A8B3-A5CE-4E65-8290-1D3BCEDFB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/>
              <a:t>Property Value Growth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2">
                    <a:lumMod val="10000"/>
                  </a:schemeClr>
                </a:solidFill>
              </a:rPr>
              <a:t>Using the forecasted property values, calculated the growth in property values for each Zip code. </a:t>
            </a:r>
          </a:p>
        </p:txBody>
      </p:sp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4D250B62-2C64-4CFA-AC4B-2F40D8B4D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02" y="1348143"/>
            <a:ext cx="6903723" cy="40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7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43C67-380E-4B03-9487-2D5FD932E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Recommendations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E917BD-F98E-4233-B2A7-3688716466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249259"/>
              </p:ext>
            </p:extLst>
          </p:nvPr>
        </p:nvGraphicFramePr>
        <p:xfrm>
          <a:off x="1858140" y="2982802"/>
          <a:ext cx="8909158" cy="2760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2861">
                  <a:extLst>
                    <a:ext uri="{9D8B030D-6E8A-4147-A177-3AD203B41FA5}">
                      <a16:colId xmlns:a16="http://schemas.microsoft.com/office/drawing/2014/main" val="1253033826"/>
                    </a:ext>
                  </a:extLst>
                </a:gridCol>
                <a:gridCol w="4276297">
                  <a:extLst>
                    <a:ext uri="{9D8B030D-6E8A-4147-A177-3AD203B41FA5}">
                      <a16:colId xmlns:a16="http://schemas.microsoft.com/office/drawing/2014/main" val="1822494654"/>
                    </a:ext>
                  </a:extLst>
                </a:gridCol>
              </a:tblGrid>
              <a:tr h="741059"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/>
                        <a:t>Criteria</a:t>
                      </a:r>
                    </a:p>
                  </a:txBody>
                  <a:tcPr marL="92540" marR="92540" marT="46270" marB="46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/>
                        <a:t>Zipcodes</a:t>
                      </a:r>
                      <a:endParaRPr lang="en-US" sz="4000" b="1" dirty="0"/>
                    </a:p>
                  </a:txBody>
                  <a:tcPr marL="92540" marR="92540" marT="46270" marB="46270"/>
                </a:tc>
                <a:extLst>
                  <a:ext uri="{0D108BD9-81ED-4DB2-BD59-A6C34878D82A}">
                    <a16:rowId xmlns:a16="http://schemas.microsoft.com/office/drawing/2014/main" val="1098889409"/>
                  </a:ext>
                </a:extLst>
              </a:tr>
              <a:tr h="53121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Based on number of Rental Properties in the area.</a:t>
                      </a:r>
                    </a:p>
                  </a:txBody>
                  <a:tcPr marL="92540" marR="92540" marT="46270" marB="4627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11211, 11238, 10002</a:t>
                      </a:r>
                    </a:p>
                  </a:txBody>
                  <a:tcPr marL="92540" marR="92540" marT="46270" marB="46270"/>
                </a:tc>
                <a:extLst>
                  <a:ext uri="{0D108BD9-81ED-4DB2-BD59-A6C34878D82A}">
                    <a16:rowId xmlns:a16="http://schemas.microsoft.com/office/drawing/2014/main" val="864475388"/>
                  </a:ext>
                </a:extLst>
              </a:tr>
              <a:tr h="45933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Based on Location Reviews</a:t>
                      </a:r>
                    </a:p>
                  </a:txBody>
                  <a:tcPr marL="92540" marR="92540" marT="46270" marB="4627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10024, 10012, 10014</a:t>
                      </a:r>
                    </a:p>
                  </a:txBody>
                  <a:tcPr marL="92540" marR="92540" marT="46270" marB="46270"/>
                </a:tc>
                <a:extLst>
                  <a:ext uri="{0D108BD9-81ED-4DB2-BD59-A6C34878D82A}">
                    <a16:rowId xmlns:a16="http://schemas.microsoft.com/office/drawing/2014/main" val="754746313"/>
                  </a:ext>
                </a:extLst>
              </a:tr>
              <a:tr h="45933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Property Value Growth</a:t>
                      </a:r>
                    </a:p>
                  </a:txBody>
                  <a:tcPr marL="92540" marR="92540" marT="46270" marB="4627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11217, 11231, 11215</a:t>
                      </a:r>
                    </a:p>
                  </a:txBody>
                  <a:tcPr marL="92540" marR="92540" marT="46270" marB="46270"/>
                </a:tc>
                <a:extLst>
                  <a:ext uri="{0D108BD9-81ED-4DB2-BD59-A6C34878D82A}">
                    <a16:rowId xmlns:a16="http://schemas.microsoft.com/office/drawing/2014/main" val="2561620429"/>
                  </a:ext>
                </a:extLst>
              </a:tr>
              <a:tr h="45933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Payback Period</a:t>
                      </a:r>
                    </a:p>
                  </a:txBody>
                  <a:tcPr marL="92540" marR="92540" marT="46270" marB="46270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10312, 10304, 10305</a:t>
                      </a:r>
                    </a:p>
                  </a:txBody>
                  <a:tcPr marL="92540" marR="92540" marT="46270" marB="46270"/>
                </a:tc>
                <a:extLst>
                  <a:ext uri="{0D108BD9-81ED-4DB2-BD59-A6C34878D82A}">
                    <a16:rowId xmlns:a16="http://schemas.microsoft.com/office/drawing/2014/main" val="3123721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362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816B55B6-44A4-4FF1-96B3-0DCFFE95D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DBEE-0404-4B01-B2C3-30A5C485C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6600" b="1" dirty="0">
                <a:solidFill>
                  <a:srgbClr val="FF5A63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1957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BE40A-D9BA-4518-A6C5-77679A635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F2CDAA-BF9B-4E69-BA55-D7C6FE4A327D}"/>
              </a:ext>
            </a:extLst>
          </p:cNvPr>
          <p:cNvSpPr/>
          <p:nvPr/>
        </p:nvSpPr>
        <p:spPr>
          <a:xfrm>
            <a:off x="2960593" y="2395964"/>
            <a:ext cx="2196000" cy="2196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City">
            <a:extLst>
              <a:ext uri="{FF2B5EF4-FFF2-40B4-BE49-F238E27FC236}">
                <a16:creationId xmlns:a16="http://schemas.microsoft.com/office/drawing/2014/main" id="{2590F13C-431C-421D-8926-FCD02C762BDA}"/>
              </a:ext>
            </a:extLst>
          </p:cNvPr>
          <p:cNvSpPr/>
          <p:nvPr/>
        </p:nvSpPr>
        <p:spPr>
          <a:xfrm>
            <a:off x="3428593" y="2863964"/>
            <a:ext cx="1260000" cy="1260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BE79F-A95D-4278-9761-44C8AB651582}"/>
              </a:ext>
            </a:extLst>
          </p:cNvPr>
          <p:cNvSpPr txBox="1"/>
          <p:nvPr/>
        </p:nvSpPr>
        <p:spPr>
          <a:xfrm>
            <a:off x="1895384" y="5059964"/>
            <a:ext cx="432641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cap="all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A Real Estate Company wants to buy 2 Bedroom Properties in NYC for short term renting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C7D035-617A-4B0C-BB70-BA11A708607E}"/>
              </a:ext>
            </a:extLst>
          </p:cNvPr>
          <p:cNvSpPr txBox="1"/>
          <p:nvPr/>
        </p:nvSpPr>
        <p:spPr>
          <a:xfrm>
            <a:off x="6104161" y="5046002"/>
            <a:ext cx="4898109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cap="all"/>
            </a:pPr>
            <a:r>
              <a:rPr lang="en-US" sz="1700" dirty="0">
                <a:solidFill>
                  <a:schemeClr val="bg2">
                    <a:lumMod val="25000"/>
                  </a:schemeClr>
                </a:solidFill>
              </a:rPr>
              <a:t>Provide a data driven solution to help them understand which zip codes  are most profitable</a:t>
            </a:r>
          </a:p>
          <a:p>
            <a:endParaRPr lang="en-US" dirty="0"/>
          </a:p>
        </p:txBody>
      </p:sp>
      <p:sp>
        <p:nvSpPr>
          <p:cNvPr id="17" name="Rectangle 16" descr="Upward trend">
            <a:extLst>
              <a:ext uri="{FF2B5EF4-FFF2-40B4-BE49-F238E27FC236}">
                <a16:creationId xmlns:a16="http://schemas.microsoft.com/office/drawing/2014/main" id="{80D41B62-5BDC-40F4-BAD4-9FCE32E57FB8}"/>
              </a:ext>
            </a:extLst>
          </p:cNvPr>
          <p:cNvSpPr/>
          <p:nvPr/>
        </p:nvSpPr>
        <p:spPr>
          <a:xfrm>
            <a:off x="8430112" y="2863964"/>
            <a:ext cx="1260000" cy="126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BD126-334B-4ACB-A433-95DE00DE3150}"/>
              </a:ext>
            </a:extLst>
          </p:cNvPr>
          <p:cNvSpPr/>
          <p:nvPr/>
        </p:nvSpPr>
        <p:spPr>
          <a:xfrm>
            <a:off x="7455216" y="2395964"/>
            <a:ext cx="2196000" cy="2196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8" name="Rectangle 17" descr="Upward trend">
            <a:extLst>
              <a:ext uri="{FF2B5EF4-FFF2-40B4-BE49-F238E27FC236}">
                <a16:creationId xmlns:a16="http://schemas.microsoft.com/office/drawing/2014/main" id="{55CD03EC-F6F6-4452-8FB2-282BAF2EC762}"/>
              </a:ext>
            </a:extLst>
          </p:cNvPr>
          <p:cNvSpPr/>
          <p:nvPr/>
        </p:nvSpPr>
        <p:spPr>
          <a:xfrm>
            <a:off x="7923216" y="2863964"/>
            <a:ext cx="1260000" cy="126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82200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7C4AB-5464-459A-8D65-A41754CE7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Data 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99C17523-6D1A-48AC-8632-28FC17940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47378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852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C77B5-3C58-4F21-9377-78CFD3D46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4459" y="0"/>
            <a:ext cx="9144000" cy="883678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>
                <a:solidFill>
                  <a:srgbClr val="FF5A63"/>
                </a:solidFill>
              </a:rPr>
              <a:t>Where are the Airbnbs?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361DD-D900-4F6B-A524-3798464E5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Add-in 3" title="Web Viewer">
                <a:extLst>
                  <a:ext uri="{FF2B5EF4-FFF2-40B4-BE49-F238E27FC236}">
                    <a16:creationId xmlns:a16="http://schemas.microsoft.com/office/drawing/2014/main" id="{F000CD4C-EBDF-42A9-AD96-B8EF1FF2EF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353057"/>
                  </p:ext>
                </p:extLst>
              </p:nvPr>
            </p:nvGraphicFramePr>
            <p:xfrm>
              <a:off x="1494459" y="966767"/>
              <a:ext cx="10537755" cy="569586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Add-in 3" title="Web Viewer">
                <a:extLst>
                  <a:ext uri="{FF2B5EF4-FFF2-40B4-BE49-F238E27FC236}">
                    <a16:creationId xmlns:a16="http://schemas.microsoft.com/office/drawing/2014/main" id="{F000CD4C-EBDF-42A9-AD96-B8EF1FF2EF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4459" y="966767"/>
                <a:ext cx="10537755" cy="5695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2438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E3DF-65E0-44CA-99EC-3311ABAA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5A63"/>
                </a:solidFill>
              </a:rPr>
              <a:t>Most Expensive Rental?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A9EA76-FF91-4766-AEAA-4606A9378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0" y="1237063"/>
            <a:ext cx="11761610" cy="52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8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6DD86-5C01-40EF-88C9-0350B82B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Data Cleaning</a:t>
            </a:r>
            <a:br>
              <a:rPr lang="en-US" b="1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1814E21-879C-47BB-A7E5-353A3871F7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49508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579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9244-74C5-4867-B1A9-A74522A7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Summary Statistics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61722E-AAF0-4A80-ACC6-1E7A7A009C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151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910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E1CA2-6F71-4A7A-B965-68A6E72F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Most Popular Zipcodes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C11C4B-8563-4EC4-A5CA-1E569BFA1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3" y="2247721"/>
            <a:ext cx="5479522" cy="4172164"/>
          </a:xfrm>
        </p:spPr>
      </p:pic>
      <p:pic>
        <p:nvPicPr>
          <p:cNvPr id="7" name="Picture 6" descr="A close up of a green background&#10;&#10;Description automatically generated">
            <a:extLst>
              <a:ext uri="{FF2B5EF4-FFF2-40B4-BE49-F238E27FC236}">
                <a16:creationId xmlns:a16="http://schemas.microsoft.com/office/drawing/2014/main" id="{7070AC46-7B53-4E48-8510-03ECB8422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58" y="2247721"/>
            <a:ext cx="5598866" cy="4172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548EF1-223F-41DC-B5E3-49AF664D1745}"/>
              </a:ext>
            </a:extLst>
          </p:cNvPr>
          <p:cNvSpPr txBox="1"/>
          <p:nvPr/>
        </p:nvSpPr>
        <p:spPr>
          <a:xfrm>
            <a:off x="1353473" y="1583080"/>
            <a:ext cx="39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Number of Rental Properties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108AA0-42B6-4311-908D-9D82722EC994}"/>
              </a:ext>
            </a:extLst>
          </p:cNvPr>
          <p:cNvSpPr txBox="1"/>
          <p:nvPr/>
        </p:nvSpPr>
        <p:spPr>
          <a:xfrm>
            <a:off x="6545144" y="1583080"/>
            <a:ext cx="393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Mean Location Review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924891-5EBF-4DC4-B69B-71B32BBE78AD}"/>
              </a:ext>
            </a:extLst>
          </p:cNvPr>
          <p:cNvCxnSpPr>
            <a:cxnSpLocks/>
          </p:cNvCxnSpPr>
          <p:nvPr/>
        </p:nvCxnSpPr>
        <p:spPr>
          <a:xfrm>
            <a:off x="5936265" y="2171196"/>
            <a:ext cx="0" cy="414098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0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ED2A2-E878-4316-82AB-8AB172C72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FCAAF528-FD96-4DC6-9E0B-312642CFE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5A63"/>
                </a:solidFill>
              </a:rPr>
              <a:t>Median Rental Price</a:t>
            </a:r>
          </a:p>
          <a:p>
            <a:r>
              <a:rPr lang="en-US" sz="1700" dirty="0">
                <a:solidFill>
                  <a:schemeClr val="tx2">
                    <a:lumMod val="10000"/>
                  </a:schemeClr>
                </a:solidFill>
              </a:rPr>
              <a:t>Rental Price distribution is skewed.</a:t>
            </a:r>
          </a:p>
          <a:p>
            <a:r>
              <a:rPr lang="en-US" sz="1700" dirty="0">
                <a:solidFill>
                  <a:schemeClr val="tx2">
                    <a:lumMod val="10000"/>
                  </a:schemeClr>
                </a:solidFill>
              </a:rPr>
              <a:t>Median Rental Price is calculated for each Zip  code, used in further analysis.</a:t>
            </a:r>
          </a:p>
          <a:p>
            <a:endParaRPr lang="en-US" sz="1600" dirty="0"/>
          </a:p>
        </p:txBody>
      </p:sp>
      <p:pic>
        <p:nvPicPr>
          <p:cNvPr id="14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5841F8FB-A817-4175-8C9D-8AF215E0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5" b="-2"/>
          <a:stretch/>
        </p:blipFill>
        <p:spPr>
          <a:xfrm>
            <a:off x="4662102" y="1001323"/>
            <a:ext cx="6903723" cy="47323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7787F-AFED-4324-841B-32F90C887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91F97B-1B1D-4AF4-931A-F554A82205B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413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F5A63"/>
      </a:dk1>
      <a:lt1>
        <a:sysClr val="window" lastClr="FFFFFF"/>
      </a:lt1>
      <a:dk2>
        <a:srgbClr val="F2F2F2"/>
      </a:dk2>
      <a:lt2>
        <a:srgbClr val="D8D8D8"/>
      </a:lt2>
      <a:accent1>
        <a:srgbClr val="FF5A63"/>
      </a:accent1>
      <a:accent2>
        <a:srgbClr val="0070C0"/>
      </a:accent2>
      <a:accent3>
        <a:srgbClr val="FF5A63"/>
      </a:accent3>
      <a:accent4>
        <a:srgbClr val="FF5A63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webextension1.xml><?xml version="1.0" encoding="utf-8"?>
<we:webextension xmlns:we="http://schemas.microsoft.com/office/webextensions/webextension/2010/11" id="{D9AA648D-312E-4687-A33D-B7286FF4DDC3}">
  <we:reference id="wa104295828" version="1.6.0.0" store="en-US" storeType="OMEX"/>
  <we:alternateReferences>
    <we:reference id="WA104295828" version="1.6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public.tableau.com/views/AirbnbNewYork_15531795122020/Dashboard1?:showVizHome=no&amp;:embed=true\&quot;&quot;,&quot;values&quot;:{},&quot;data&quot;:{&quot;uri&quot;:&quot;public.tableau.com/views/AirbnbNewYork_15531795122020/Dashboard1?:showVizHome=no&amp;:embed=true\&quot;&quot;},&quot;secure&quot;:false}],&quot;name&quot;:&quot;public.tableau.com/views/AirbnbNewYork_15531795122020/Dashboard1?:showVizHome=no&amp;:embed=true\&quot;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407</Words>
  <Application>Microsoft Office PowerPoint</Application>
  <PresentationFormat>Widescreen</PresentationFormat>
  <Paragraphs>74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NYC Airbnb &amp; Zillow Data Challenge</vt:lpstr>
      <vt:lpstr>Introduction</vt:lpstr>
      <vt:lpstr>Data Source</vt:lpstr>
      <vt:lpstr>Where are the Airbnbs?</vt:lpstr>
      <vt:lpstr>Most Expensive Rental?</vt:lpstr>
      <vt:lpstr>Data Cleaning </vt:lpstr>
      <vt:lpstr>Summary Statistics</vt:lpstr>
      <vt:lpstr>Most Popular Zipcodes</vt:lpstr>
      <vt:lpstr>Analysis</vt:lpstr>
      <vt:lpstr>Analysis</vt:lpstr>
      <vt:lpstr>Analysis</vt:lpstr>
      <vt:lpstr>Analysis</vt:lpstr>
      <vt:lpstr>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Airbnb &amp; Zillow Data Challenge</dc:title>
  <dc:creator>anusha cm</dc:creator>
  <cp:lastModifiedBy>anusha cm</cp:lastModifiedBy>
  <cp:revision>14</cp:revision>
  <dcterms:created xsi:type="dcterms:W3CDTF">2019-05-16T04:48:34Z</dcterms:created>
  <dcterms:modified xsi:type="dcterms:W3CDTF">2019-05-16T16:21:22Z</dcterms:modified>
</cp:coreProperties>
</file>